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6" r:id="rId2"/>
    <p:sldId id="257" r:id="rId3"/>
    <p:sldId id="259" r:id="rId4"/>
    <p:sldId id="260" r:id="rId5"/>
    <p:sldId id="288" r:id="rId6"/>
    <p:sldId id="261" r:id="rId7"/>
    <p:sldId id="262" r:id="rId8"/>
    <p:sldId id="265" r:id="rId9"/>
    <p:sldId id="287" r:id="rId10"/>
    <p:sldId id="290" r:id="rId11"/>
    <p:sldId id="291" r:id="rId12"/>
    <p:sldId id="292" r:id="rId13"/>
    <p:sldId id="293" r:id="rId14"/>
    <p:sldId id="294" r:id="rId15"/>
    <p:sldId id="28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39" autoAdjust="0"/>
    <p:restoredTop sz="94604" autoAdjust="0"/>
  </p:normalViewPr>
  <p:slideViewPr>
    <p:cSldViewPr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0" y="303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978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12697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698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698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698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2698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8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8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8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8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8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8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9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9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9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9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9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99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699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699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699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699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700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700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700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700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700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700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700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700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2700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700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701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701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701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701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701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701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701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7017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7018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7019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D2E7A3A-86F5-499A-83FE-3A8BE4A685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250EE-58CD-436B-B4F1-258B0327AE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5D8E7-9AD6-4414-8D21-C909F961D2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E87AB62-40BC-498F-9FC6-F98CCC4415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E4E2EA7-75C0-4246-85E5-FFFB101AC9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78245-568D-4D6B-B039-E6BBFA5565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10C408-54C4-4219-877E-8492B0E7B8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00B96-D62E-4B18-9BD2-F028E984E3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313C3-C64E-4308-9B61-D2AB1401D5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DA612-7EEC-4B79-89D5-826F62A6DF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56977-8CE5-4727-8517-4494094257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BE805-E9AA-43D6-93AF-E897640AE7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65D28-25FB-49C3-AD95-B69B8ED22D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954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2595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5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5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595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2595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6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7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7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597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7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7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7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7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7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7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7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98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598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598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5983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2598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8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8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8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98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598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599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599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599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2599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2599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3B3D4B8-EB42-451C-84BC-65799841C2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2599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476672"/>
            <a:ext cx="8207375" cy="5184576"/>
          </a:xfrm>
        </p:spPr>
        <p:txBody>
          <a:bodyPr/>
          <a:lstStyle/>
          <a:p>
            <a:r>
              <a:rPr lang="ru-RU" sz="3200" b="1" dirty="0">
                <a:effectLst/>
              </a:rPr>
              <a:t>Актуальные вопросы развития системы дополнительного образования детей в образовательных организациях. Создание, организация и деятельность школьных спортивных клубов.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39825"/>
          </a:xfrm>
        </p:spPr>
        <p:txBody>
          <a:bodyPr/>
          <a:lstStyle/>
          <a:p>
            <a:r>
              <a:rPr lang="ru-RU" sz="2800" b="1" dirty="0">
                <a:effectLst/>
              </a:rPr>
              <a:t>В результате деятельности школьных спортивных клубов должно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30725"/>
          </a:xfrm>
        </p:spPr>
        <p:txBody>
          <a:bodyPr/>
          <a:lstStyle/>
          <a:p>
            <a:pPr lvl="0"/>
            <a:r>
              <a:rPr lang="ru-RU" sz="2800" dirty="0">
                <a:effectLst/>
              </a:rPr>
              <a:t>увеличиться число систематически занимающихся учащихся школы в спортивных секциях;</a:t>
            </a:r>
          </a:p>
          <a:p>
            <a:pPr lvl="0"/>
            <a:r>
              <a:rPr lang="ru-RU" sz="2800" dirty="0">
                <a:effectLst/>
              </a:rPr>
              <a:t>Увеличиться количество проводимых физкультурных мероприятий и спортивных соревнований на базе школы различного уровня для формирования у обучающихся здорового образа жизни;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93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Социальный эффект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400" dirty="0">
                <a:effectLst/>
              </a:rPr>
              <a:t>Школа – центр физкультурного и спортивного движения в селе;</a:t>
            </a:r>
          </a:p>
          <a:p>
            <a:pPr lvl="0"/>
            <a:r>
              <a:rPr lang="ru-RU" sz="2400" dirty="0">
                <a:effectLst/>
              </a:rPr>
              <a:t>Привлечение родителей к сотрудничеству с ШСК, в региональных, муниципальных спортивно-массовых мероприятиях;</a:t>
            </a:r>
          </a:p>
          <a:p>
            <a:pPr lvl="0"/>
            <a:r>
              <a:rPr lang="ru-RU" sz="2400" dirty="0">
                <a:effectLst/>
              </a:rPr>
              <a:t>Вовлечение «трудных» и детей склонных к асоциальному поведению, подростков в секции и мероприятия ШСК;</a:t>
            </a:r>
          </a:p>
          <a:p>
            <a:pPr lvl="0"/>
            <a:r>
              <a:rPr lang="ru-RU" sz="2400" dirty="0">
                <a:effectLst/>
              </a:rPr>
              <a:t>Организован спортивный досуг в каникулярное время;</a:t>
            </a:r>
          </a:p>
          <a:p>
            <a:pPr lvl="0"/>
            <a:r>
              <a:rPr lang="ru-RU" sz="2400" dirty="0">
                <a:effectLst/>
              </a:rPr>
              <a:t>Вовлечение родителей в физкультурно-массовые мероприятия школы.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0381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effectLst/>
              </a:rPr>
              <a:t>ОБРАЗОВАТЕЛЬНЫЙ</a:t>
            </a:r>
            <a:r>
              <a:rPr lang="ru-RU" sz="3600" b="1" dirty="0">
                <a:effectLst/>
              </a:rPr>
              <a:t> ЭФФЕКТ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effectLst/>
              </a:rPr>
              <a:t>Освоение компонентов ключевых компетентностей: знаний, умений и навыков физкультурного и спортивного образования, освоение методики подготовки сдачи норм ВФСК «Готов к труду и обороне»;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0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effectLst/>
              </a:rPr>
              <a:t>ПРОФЕССИОНАЛЬНЫЙ ЭФФЕКТ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568952" cy="4530725"/>
          </a:xfrm>
        </p:spPr>
        <p:txBody>
          <a:bodyPr/>
          <a:lstStyle/>
          <a:p>
            <a:pPr lvl="0"/>
            <a:r>
              <a:rPr lang="ru-RU" sz="2000" dirty="0" smtClean="0">
                <a:effectLst/>
              </a:rPr>
              <a:t>участие </a:t>
            </a:r>
            <a:r>
              <a:rPr lang="ru-RU" sz="2000" dirty="0">
                <a:effectLst/>
              </a:rPr>
              <a:t>обучающихся в ШСК в соревнованиях различного уровня;</a:t>
            </a:r>
          </a:p>
          <a:p>
            <a:pPr lvl="0"/>
            <a:r>
              <a:rPr lang="ru-RU" sz="2000" dirty="0">
                <a:effectLst/>
              </a:rPr>
              <a:t>Рост показателей спортивных достижений учащихся ШСК в соревнованиях различного уровня;</a:t>
            </a:r>
          </a:p>
          <a:p>
            <a:pPr lvl="0"/>
            <a:r>
              <a:rPr lang="ru-RU" sz="2000" dirty="0">
                <a:effectLst/>
              </a:rPr>
              <a:t>Присвоение разрядов лучшим спортсменам школы;</a:t>
            </a:r>
          </a:p>
          <a:p>
            <a:pPr lvl="0"/>
            <a:r>
              <a:rPr lang="ru-RU" sz="2000" dirty="0">
                <a:effectLst/>
              </a:rPr>
              <a:t>Профориентация старшеклассников (выбор педагогических вузов и колледжей спортивной направленности);</a:t>
            </a:r>
          </a:p>
          <a:p>
            <a:pPr lvl="0"/>
            <a:r>
              <a:rPr lang="ru-RU" sz="2000" dirty="0">
                <a:effectLst/>
              </a:rPr>
              <a:t>Деятельность совета ШСК и волонтеров из членов клуба позволит пропагандировать здоровый образ жизни, профилактику вредных привычек, поможет узнать историю спорта и олимпийского движения, спортивных достижений через связь со СМИ, выпуск буклетов, фотогазет, создание и обновление странички ШСК на школьном сайте и районной газете.</a:t>
            </a:r>
          </a:p>
          <a:p>
            <a:pPr lvl="0"/>
            <a:r>
              <a:rPr lang="ru-RU" sz="2000" dirty="0">
                <a:effectLst/>
              </a:rPr>
              <a:t>Большой </a:t>
            </a:r>
            <a:r>
              <a:rPr lang="ru-RU" sz="2000" dirty="0" err="1">
                <a:effectLst/>
              </a:rPr>
              <a:t>самоценностью</a:t>
            </a:r>
            <a:r>
              <a:rPr lang="ru-RU" sz="2000" dirty="0">
                <a:effectLst/>
              </a:rPr>
              <a:t> ШСК является роль Школьного спортивного клуба в создании механизмов ученического самоуправления в развитии физической культуры и спорта по всем направлениям деятельности.</a:t>
            </a:r>
          </a:p>
          <a:p>
            <a:pPr lvl="0"/>
            <a:endParaRPr lang="ru-RU" sz="1800" dirty="0">
              <a:effectLst/>
            </a:endParaRP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6173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20888"/>
            <a:ext cx="8229600" cy="4530725"/>
          </a:xfrm>
        </p:spPr>
        <p:txBody>
          <a:bodyPr/>
          <a:lstStyle/>
          <a:p>
            <a:pPr marL="0" lvl="0" indent="0">
              <a:buNone/>
            </a:pPr>
            <a:r>
              <a:rPr lang="ru-RU" sz="2400" b="1" dirty="0">
                <a:effectLst/>
              </a:rPr>
              <a:t>«Результатом нашей работы должна стать осознанная молодым поколением необходимость в здоровом образе жизни, в занятиях физической культурой и спортом. Каждый молодой человек должен осознать, что здоровый образ жизни – это успех, его личный успех»</a:t>
            </a:r>
            <a:endParaRPr lang="ru-RU" sz="2400" dirty="0">
              <a:effectLst/>
            </a:endParaRPr>
          </a:p>
          <a:p>
            <a:pPr marL="0" lvl="0" indent="0">
              <a:buNone/>
            </a:pPr>
            <a:r>
              <a:rPr lang="ru-RU" sz="2400" dirty="0">
                <a:effectLst/>
              </a:rPr>
              <a:t>ВЛАДИМИР ВЛАДИМИРОВИЧ ПУТИН</a:t>
            </a:r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1026" name="Picture 2" descr="https://s0.rbk.ru/v6_top_pics/resized/1180xH/media/img/1/83/7552408220598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2937482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928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36912"/>
            <a:ext cx="8229600" cy="1139825"/>
          </a:xfrm>
        </p:spPr>
        <p:txBody>
          <a:bodyPr/>
          <a:lstStyle/>
          <a:p>
            <a:r>
              <a:rPr lang="ru-RU" dirty="0"/>
              <a:t>СПАСИБО ЗА ВНИМАНИЕ!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35037"/>
          </a:xfrm>
        </p:spPr>
        <p:txBody>
          <a:bodyPr/>
          <a:lstStyle/>
          <a:p>
            <a:r>
              <a:rPr lang="ru-RU" sz="2800" dirty="0">
                <a:effectLst/>
              </a:rPr>
              <a:t>Цель создания системы дополнительного образования детей</a:t>
            </a:r>
            <a:endParaRPr lang="ru-RU" sz="2800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effectLst/>
              </a:rPr>
              <a:t>    Раннее обнаружение </a:t>
            </a:r>
            <a:r>
              <a:rPr lang="ru-RU" sz="2000" dirty="0">
                <a:effectLst/>
              </a:rPr>
              <a:t>склонностей и талантов ребёнка, формирование его интересов и помощь в профессиональном самоопределении. В целом система ДО учащихся:</a:t>
            </a:r>
          </a:p>
          <a:p>
            <a:r>
              <a:rPr lang="ru-RU" sz="2000" dirty="0">
                <a:effectLst/>
              </a:rPr>
              <a:t>-отвечает потребностям школьников;</a:t>
            </a:r>
          </a:p>
          <a:p>
            <a:r>
              <a:rPr lang="ru-RU" sz="2000" dirty="0">
                <a:effectLst/>
              </a:rPr>
              <a:t>-помогает раскрытию личности и творческого потенциала;</a:t>
            </a:r>
          </a:p>
          <a:p>
            <a:r>
              <a:rPr lang="ru-RU" sz="2000" dirty="0">
                <a:effectLst/>
              </a:rPr>
              <a:t>-обеспечивает психологический и социальный комфорт детей;</a:t>
            </a:r>
          </a:p>
          <a:p>
            <a:r>
              <a:rPr lang="ru-RU" sz="2000" dirty="0">
                <a:effectLst/>
              </a:rPr>
              <a:t>-налаживает взаимоотношения между учащимися;</a:t>
            </a:r>
          </a:p>
          <a:p>
            <a:r>
              <a:rPr lang="ru-RU" sz="2000" dirty="0">
                <a:effectLst/>
              </a:rPr>
              <a:t>-побуждает к саморазвитию и самодисциплине;</a:t>
            </a:r>
          </a:p>
          <a:p>
            <a:r>
              <a:rPr lang="ru-RU" sz="2000" dirty="0">
                <a:effectLst/>
              </a:rPr>
              <a:t>-реализует потенциал общего школьного образования за счет углубления и применения знаний, полученных на уроках.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648"/>
            <a:ext cx="8713788" cy="6337002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endParaRPr lang="ru-RU" sz="2800" dirty="0" smtClean="0">
              <a:effectLst/>
            </a:endParaRPr>
          </a:p>
          <a:p>
            <a:pPr marL="0" indent="0" algn="ctr">
              <a:lnSpc>
                <a:spcPct val="80000"/>
              </a:lnSpc>
              <a:buNone/>
            </a:pPr>
            <a:endParaRPr lang="ru-RU" sz="2800" dirty="0">
              <a:effectLst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ru-RU" sz="2800" dirty="0" smtClean="0">
                <a:effectLst/>
              </a:rPr>
              <a:t>Дополнительное </a:t>
            </a:r>
            <a:r>
              <a:rPr lang="ru-RU" sz="2800" dirty="0">
                <a:effectLst/>
              </a:rPr>
              <a:t>образование детей в общеобразовательном учреждении является той сферой, которая, в первую очередь, ориентирована на создание единого образовательного пространства и формирование у школьников целостного восприятия мира; на гармонизацию требований по реализации образовательного стандарта нового поколения и создание условий для развития индивидуальных интересов и потребностей личности. Поэтому важно поддерживать данную сферу и стремиться развивать ее дальше, решая все возникающие вопросы.</a:t>
            </a:r>
            <a:endParaRPr lang="ru-RU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321995"/>
            <a:ext cx="8229600" cy="4862512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ru-RU" sz="1800" dirty="0"/>
              <a:t>        </a:t>
            </a:r>
            <a:endParaRPr lang="ru-RU" sz="1800" dirty="0" smtClean="0"/>
          </a:p>
          <a:p>
            <a:pPr>
              <a:lnSpc>
                <a:spcPct val="80000"/>
              </a:lnSpc>
              <a:buNone/>
            </a:pPr>
            <a:endParaRPr lang="ru-RU" sz="1800" dirty="0"/>
          </a:p>
          <a:p>
            <a:pPr algn="ctr">
              <a:lnSpc>
                <a:spcPct val="80000"/>
              </a:lnSpc>
              <a:buNone/>
            </a:pPr>
            <a:r>
              <a:rPr lang="ru-RU" sz="1800" dirty="0" smtClean="0"/>
              <a:t> </a:t>
            </a:r>
            <a:r>
              <a:rPr lang="ru-RU" sz="2800" dirty="0" smtClean="0">
                <a:effectLst/>
              </a:rPr>
              <a:t>одним </a:t>
            </a:r>
            <a:r>
              <a:rPr lang="ru-RU" sz="2800" dirty="0">
                <a:effectLst/>
              </a:rPr>
              <a:t>из важнейших направлений реформирования образовательного процесса в школе является создание и развитие школьных спортивных клубов. </a:t>
            </a:r>
            <a:endParaRPr lang="ru-RU" sz="2800" dirty="0" smtClean="0">
              <a:effectLst/>
            </a:endParaRPr>
          </a:p>
          <a:p>
            <a:pPr>
              <a:lnSpc>
                <a:spcPct val="80000"/>
              </a:lnSpc>
              <a:buNone/>
            </a:pPr>
            <a:endParaRPr lang="ru-RU" sz="2000" dirty="0"/>
          </a:p>
        </p:txBody>
      </p:sp>
      <p:pic>
        <p:nvPicPr>
          <p:cNvPr id="5" name="Рисунок 4" descr="http://mbou-ossh1.narod.ru/ShSK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21" r="11699"/>
          <a:stretch/>
        </p:blipFill>
        <p:spPr bwMode="auto">
          <a:xfrm>
            <a:off x="395536" y="2348880"/>
            <a:ext cx="8280920" cy="41764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908050"/>
            <a:ext cx="8713788" cy="5689600"/>
          </a:xfrm>
        </p:spPr>
        <p:txBody>
          <a:bodyPr/>
          <a:lstStyle/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endParaRPr lang="ru-RU" sz="1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10791" y="404664"/>
            <a:ext cx="88204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школьный спортивный клуб формирует целую систему внеурочной деятельности обучающихся, которая предусматривает реализацию программ внеурочной деятельности по всем направлениям развития личности каждого обучающегося, определённым федеральным государственным образовательным стандартом, в том числе: </a:t>
            </a:r>
          </a:p>
          <a:p>
            <a:pPr algn="just"/>
            <a:r>
              <a:rPr lang="ru-RU" dirty="0"/>
              <a:t>- спортивно-оздоровительное - формирование ценностного отношения к здоровью и здоровому образу жизни;</a:t>
            </a:r>
          </a:p>
          <a:p>
            <a:pPr algn="just"/>
            <a:r>
              <a:rPr lang="ru-RU" dirty="0"/>
              <a:t> - духовно-нравственное - воспитание гражданственности, патриотизма, уважения к правам, свободам и обязанностям человека; </a:t>
            </a:r>
          </a:p>
          <a:p>
            <a:pPr algn="just"/>
            <a:r>
              <a:rPr lang="ru-RU" dirty="0"/>
              <a:t>- социальное – воспитание нравственных чувств и этического сознания; </a:t>
            </a:r>
          </a:p>
          <a:p>
            <a:pPr algn="just"/>
            <a:r>
              <a:rPr lang="ru-RU" dirty="0"/>
              <a:t>- обще интеллектуальное – воспитание трудолюбия, творческого отношения к учению, труду и жизни;</a:t>
            </a:r>
          </a:p>
          <a:p>
            <a:pPr algn="just"/>
            <a:r>
              <a:rPr lang="ru-RU" dirty="0"/>
              <a:t>- общекультурное – воспитание ценностного отношения к прекрасному, формирование представлений об эстетических идеалах и ценностях.</a:t>
            </a:r>
          </a:p>
        </p:txBody>
      </p:sp>
      <p:pic>
        <p:nvPicPr>
          <p:cNvPr id="5" name="Рисунок 4" descr="https://sosh-dolgorukovo.klgd.eduru.ru/media/2021/02/03/1246931007/WhatsApp_Image_2021-02-03_at_13.29.40.jpe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7" t="15546" r="6563" b="15126"/>
          <a:stretch/>
        </p:blipFill>
        <p:spPr bwMode="auto">
          <a:xfrm>
            <a:off x="3383521" y="5565154"/>
            <a:ext cx="2675012" cy="11068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0" y="2238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251520" y="277813"/>
            <a:ext cx="8712968" cy="585311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effectLst/>
                <a:latin typeface="+mj-lt"/>
              </a:rPr>
              <a:t> В Указе Президента РФ от 07.05.2018 года № 204 определена задача по созданию для всех  категорий и групп населения условий для занятий спортом, физической культурой. В рамках национального проекта «Образование» в рамках проекта «Успех каждого ребенка» также обеспечивается решение этих задач. Еще один документ, который определяет приоритетные направления развития школьного спорта – это «Стратегия развития физической культуры и спорта в РФ до 2030 года». </a:t>
            </a:r>
          </a:p>
          <a:p>
            <a:pPr marL="0" indent="0" algn="just">
              <a:buNone/>
            </a:pPr>
            <a:r>
              <a:rPr lang="ru-RU" sz="2000" dirty="0">
                <a:effectLst/>
                <a:latin typeface="+mj-lt"/>
              </a:rPr>
              <a:t>На основании приказа Министерства спорта РФ и Министерства просвещения РФ от 17.02.2021 года была утверждена «Межотраслевая программа развития школьного спорта до 2024 года». Документ нацелен на увеличение числа детей и молодежи, занимающихся физкультурой и спортом, а также на совершенствование физкультурно-спортивной работы в образовательных организациях. Данная программа нацелена на создание спортивных клубов во всех общеобразовательных учреждениях, а это значит, что во всех школах будут созданы школьные спортивные клубы, где дети в рамках внеурочной деятельности спортивной направленности, смогут заниматься спортом бесплатно.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effectLst/>
              </a:rPr>
              <a:t>Цель деятельности школьного спортивного клуба</a:t>
            </a:r>
            <a:endParaRPr lang="ru-RU" sz="3200" dirty="0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8229600" cy="4608859"/>
          </a:xfrm>
        </p:spPr>
        <p:txBody>
          <a:bodyPr/>
          <a:lstStyle/>
          <a:p>
            <a:r>
              <a:rPr lang="ru-RU" sz="2800" dirty="0" smtClean="0">
                <a:effectLst/>
              </a:rPr>
              <a:t>привлечение </a:t>
            </a:r>
            <a:r>
              <a:rPr lang="ru-RU" sz="2800" dirty="0">
                <a:effectLst/>
              </a:rPr>
              <a:t>обучающихся общеобразовательной организации к систематическим занятиям физической культурой и спортом;</a:t>
            </a:r>
          </a:p>
          <a:p>
            <a:r>
              <a:rPr lang="ru-RU" sz="2800" dirty="0">
                <a:effectLst/>
              </a:rPr>
              <a:t> </a:t>
            </a:r>
            <a:r>
              <a:rPr lang="ru-RU" sz="2800" dirty="0" smtClean="0">
                <a:effectLst/>
              </a:rPr>
              <a:t>развитие </a:t>
            </a:r>
            <a:r>
              <a:rPr lang="ru-RU" sz="2800" dirty="0">
                <a:effectLst/>
              </a:rPr>
              <a:t>в общеобразовательной организации традиционных и наиболее популярных в регионе видов спорта;</a:t>
            </a:r>
          </a:p>
          <a:p>
            <a:r>
              <a:rPr lang="ru-RU" sz="2800" dirty="0" smtClean="0">
                <a:effectLst/>
              </a:rPr>
              <a:t>формирование </a:t>
            </a:r>
            <a:r>
              <a:rPr lang="ru-RU" sz="2800" dirty="0">
                <a:effectLst/>
              </a:rPr>
              <a:t>здорового образа жизни.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229600" cy="847725"/>
          </a:xfrm>
        </p:spPr>
        <p:txBody>
          <a:bodyPr/>
          <a:lstStyle/>
          <a:p>
            <a:r>
              <a:rPr lang="ru-RU" sz="3200" dirty="0">
                <a:effectLst/>
              </a:rPr>
              <a:t>Задачи деятельности школьного спортивного клуба</a:t>
            </a:r>
            <a:endParaRPr lang="ru-RU" sz="3200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196752"/>
            <a:ext cx="8424936" cy="3600450"/>
          </a:xfrm>
        </p:spPr>
        <p:txBody>
          <a:bodyPr/>
          <a:lstStyle/>
          <a:p>
            <a:r>
              <a:rPr lang="ru-RU" sz="1600" dirty="0">
                <a:effectLst/>
              </a:rPr>
              <a:t>- </a:t>
            </a:r>
            <a:r>
              <a:rPr lang="ru-RU" sz="2000" dirty="0">
                <a:effectLst/>
              </a:rPr>
              <a:t>вовлечение обучающихся в систематические занятия физической культурой и спортом;</a:t>
            </a:r>
          </a:p>
          <a:p>
            <a:r>
              <a:rPr lang="ru-RU" sz="2000" dirty="0">
                <a:effectLst/>
              </a:rPr>
              <a:t> - формирование у них мотивации и устойчивого интереса к укреплению здоровья;</a:t>
            </a:r>
          </a:p>
          <a:p>
            <a:r>
              <a:rPr lang="ru-RU" sz="2000" dirty="0">
                <a:effectLst/>
              </a:rPr>
              <a:t> - организация физкультурно-спортивной работы; </a:t>
            </a:r>
          </a:p>
          <a:p>
            <a:r>
              <a:rPr lang="ru-RU" sz="2000" dirty="0">
                <a:effectLst/>
              </a:rPr>
              <a:t> - участие в спортивных соревнованиях различного уровня среди образовательных организаций;</a:t>
            </a:r>
          </a:p>
          <a:p>
            <a:r>
              <a:rPr lang="ru-RU" sz="2000" dirty="0">
                <a:effectLst/>
              </a:rPr>
              <a:t> - развитие волонтёрского движения по пропаганде здорового образа жизни;</a:t>
            </a:r>
          </a:p>
          <a:p>
            <a:r>
              <a:rPr lang="ru-RU" sz="2000" dirty="0">
                <a:effectLst/>
              </a:rPr>
              <a:t> - оказание содействия обучающимся, членам спортивных сборных команд образовательных организаций в создании необходимых условий для эффективной организации образовательного и тренировочного процессов; </a:t>
            </a:r>
          </a:p>
          <a:p>
            <a:r>
              <a:rPr lang="ru-RU" sz="2000" dirty="0">
                <a:effectLst/>
              </a:rPr>
              <a:t>- организация спортивно-массовой работы с обучающимися, имеющими отклонения в состоянии здоровья, ограниченные возможности здоровья.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229600" cy="576263"/>
          </a:xfrm>
        </p:spPr>
        <p:txBody>
          <a:bodyPr/>
          <a:lstStyle/>
          <a:p>
            <a:r>
              <a:rPr lang="ru-RU" sz="2800" dirty="0">
                <a:effectLst/>
              </a:rPr>
              <a:t>Алгоритм действий образовательного учреждения по созданию ШСК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569325" cy="5545138"/>
          </a:xfrm>
        </p:spPr>
        <p:txBody>
          <a:bodyPr/>
          <a:lstStyle/>
          <a:p>
            <a:pPr marL="0" lvl="0" indent="0">
              <a:buNone/>
            </a:pPr>
            <a:r>
              <a:rPr lang="ru-RU" sz="2000" dirty="0" smtClean="0">
                <a:effectLst/>
              </a:rPr>
              <a:t>1. Ознакомление </a:t>
            </a:r>
            <a:r>
              <a:rPr lang="ru-RU" sz="2000" dirty="0">
                <a:effectLst/>
              </a:rPr>
              <a:t>и изучение документов, регламентирующих создание и деятельность ШСК.</a:t>
            </a:r>
          </a:p>
          <a:p>
            <a:pPr marL="0" lvl="0" indent="0">
              <a:buNone/>
            </a:pPr>
            <a:r>
              <a:rPr lang="ru-RU" sz="2000" dirty="0" smtClean="0">
                <a:effectLst/>
              </a:rPr>
              <a:t>2. Формирование </a:t>
            </a:r>
            <a:r>
              <a:rPr lang="ru-RU" sz="2000" dirty="0">
                <a:effectLst/>
              </a:rPr>
              <a:t>рабочей группы по созданию ШСК.</a:t>
            </a:r>
          </a:p>
          <a:p>
            <a:pPr marL="0" lvl="0" indent="0">
              <a:buNone/>
            </a:pPr>
            <a:r>
              <a:rPr lang="ru-RU" sz="2000" dirty="0" smtClean="0">
                <a:effectLst/>
              </a:rPr>
              <a:t>3. Оформление </a:t>
            </a:r>
            <a:r>
              <a:rPr lang="ru-RU" sz="2000" dirty="0">
                <a:effectLst/>
              </a:rPr>
              <a:t>стенда по созданию школьного спортивного клуба.</a:t>
            </a:r>
          </a:p>
          <a:p>
            <a:pPr marL="0" lvl="0" indent="0">
              <a:buNone/>
            </a:pPr>
            <a:r>
              <a:rPr lang="ru-RU" sz="2000" dirty="0" smtClean="0">
                <a:effectLst/>
              </a:rPr>
              <a:t>4. Разработка </a:t>
            </a:r>
            <a:r>
              <a:rPr lang="ru-RU" sz="2000" dirty="0">
                <a:effectLst/>
              </a:rPr>
              <a:t>Положения о ШСК.</a:t>
            </a:r>
          </a:p>
          <a:p>
            <a:pPr marL="0" lvl="0" indent="0">
              <a:buNone/>
            </a:pPr>
            <a:r>
              <a:rPr lang="ru-RU" sz="2000" dirty="0" smtClean="0">
                <a:effectLst/>
              </a:rPr>
              <a:t>5. Разработка </a:t>
            </a:r>
            <a:r>
              <a:rPr lang="ru-RU" sz="2000" dirty="0">
                <a:effectLst/>
              </a:rPr>
              <a:t>Положения о Совете ШСК.</a:t>
            </a:r>
          </a:p>
          <a:p>
            <a:pPr marL="0" lvl="0" indent="0">
              <a:buNone/>
            </a:pPr>
            <a:r>
              <a:rPr lang="ru-RU" sz="2000" dirty="0" smtClean="0">
                <a:effectLst/>
              </a:rPr>
              <a:t>6. Определение </a:t>
            </a:r>
            <a:r>
              <a:rPr lang="ru-RU" sz="2000" dirty="0">
                <a:effectLst/>
              </a:rPr>
              <a:t>кандидатур в состав Совета ШСК.</a:t>
            </a:r>
          </a:p>
          <a:p>
            <a:pPr marL="0" lvl="0" indent="0">
              <a:buNone/>
            </a:pPr>
            <a:r>
              <a:rPr lang="ru-RU" sz="2000" dirty="0" smtClean="0">
                <a:effectLst/>
              </a:rPr>
              <a:t>7. Проведение </a:t>
            </a:r>
            <a:r>
              <a:rPr lang="ru-RU" sz="2000" dirty="0">
                <a:effectLst/>
              </a:rPr>
              <a:t>общего собрания членов </a:t>
            </a:r>
            <a:r>
              <a:rPr lang="ru-RU" sz="2000" dirty="0" smtClean="0">
                <a:effectLst/>
              </a:rPr>
              <a:t>ШСК.</a:t>
            </a:r>
          </a:p>
          <a:p>
            <a:pPr marL="0" lvl="0" indent="0">
              <a:buNone/>
            </a:pPr>
            <a:r>
              <a:rPr lang="ru-RU" sz="2000" dirty="0" smtClean="0">
                <a:effectLst/>
              </a:rPr>
              <a:t>8. Издание Приказа об организации работы ШСК.</a:t>
            </a:r>
          </a:p>
          <a:p>
            <a:pPr marL="0" lvl="0" indent="0">
              <a:buNone/>
            </a:pPr>
            <a:r>
              <a:rPr lang="ru-RU" sz="2000" dirty="0" smtClean="0">
                <a:effectLst/>
              </a:rPr>
              <a:t>9. Разработка </a:t>
            </a:r>
            <a:r>
              <a:rPr lang="ru-RU" sz="2000" dirty="0">
                <a:effectLst/>
              </a:rPr>
              <a:t>рабочих документов ШСК. (Устав ШСК, план мероприятий и т.д.)</a:t>
            </a:r>
            <a:br>
              <a:rPr lang="ru-RU" sz="2000" dirty="0">
                <a:effectLst/>
              </a:rPr>
            </a:br>
            <a:endParaRPr lang="ru-RU" sz="2000" dirty="0">
              <a:effectLst/>
            </a:endParaRPr>
          </a:p>
          <a:p>
            <a:pPr marL="0" indent="0">
              <a:buFont typeface="Wingdings" pitchFamily="2" charset="2"/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950</TotalTime>
  <Words>974</Words>
  <Application>Microsoft Office PowerPoint</Application>
  <PresentationFormat>Экран (4:3)</PresentationFormat>
  <Paragraphs>66</Paragraphs>
  <Slides>15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Глобус</vt:lpstr>
      <vt:lpstr>Актуальные вопросы развития системы дополнительного образования детей в образовательных организациях. Создание, организация и деятельность школьных спортивных клубов. </vt:lpstr>
      <vt:lpstr>Цель создания системы дополнительного образования детей</vt:lpstr>
      <vt:lpstr>Презентация PowerPoint</vt:lpstr>
      <vt:lpstr>Презентация PowerPoint</vt:lpstr>
      <vt:lpstr>Презентация PowerPoint</vt:lpstr>
      <vt:lpstr>Презентация PowerPoint</vt:lpstr>
      <vt:lpstr>Цель деятельности школьного спортивного клуба</vt:lpstr>
      <vt:lpstr>Задачи деятельности школьного спортивного клуба</vt:lpstr>
      <vt:lpstr>Алгоритм действий образовательного учреждения по созданию ШСК </vt:lpstr>
      <vt:lpstr>В результате деятельности школьных спортивных клубов должно </vt:lpstr>
      <vt:lpstr>Социальный эффект</vt:lpstr>
      <vt:lpstr>ОБРАЗОВАТЕЛЬНЫЙ ЭФФЕКТ</vt:lpstr>
      <vt:lpstr>ПРОФЕССИОНАЛЬНЫЙ ЭФФЕКТ </vt:lpstr>
      <vt:lpstr>Презентация PowerPoint</vt:lpstr>
      <vt:lpstr>СПАСИБО ЗА ВНИМАНИЕ!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Спорт</cp:lastModifiedBy>
  <cp:revision>50</cp:revision>
  <dcterms:created xsi:type="dcterms:W3CDTF">2014-01-12T08:31:45Z</dcterms:created>
  <dcterms:modified xsi:type="dcterms:W3CDTF">2021-08-25T03:49:30Z</dcterms:modified>
</cp:coreProperties>
</file>