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274" r:id="rId4"/>
    <p:sldId id="275" r:id="rId5"/>
    <p:sldId id="292" r:id="rId6"/>
    <p:sldId id="300" r:id="rId7"/>
    <p:sldId id="298" r:id="rId8"/>
    <p:sldId id="302" r:id="rId9"/>
    <p:sldId id="299" r:id="rId10"/>
    <p:sldId id="301" r:id="rId11"/>
    <p:sldId id="303" r:id="rId12"/>
    <p:sldId id="297" r:id="rId13"/>
    <p:sldId id="263" r:id="rId14"/>
    <p:sldId id="304" r:id="rId15"/>
    <p:sldId id="305" r:id="rId16"/>
    <p:sldId id="291" r:id="rId17"/>
    <p:sldId id="306" r:id="rId18"/>
    <p:sldId id="307" r:id="rId19"/>
    <p:sldId id="280" r:id="rId20"/>
  </p:sldIdLst>
  <p:sldSz cx="9144000" cy="6858000" type="screen4x3"/>
  <p:notesSz cx="6888163" cy="100203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AFDD7D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89742758442939"/>
          <c:y val="0.16712573367554265"/>
          <c:w val="0.4303587171757367"/>
          <c:h val="0.8092354145207971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детей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Легкая атлетика </c:v>
                </c:pt>
                <c:pt idx="1">
                  <c:v>баскетбол</c:v>
                </c:pt>
                <c:pt idx="2">
                  <c:v>футбол</c:v>
                </c:pt>
                <c:pt idx="3">
                  <c:v>лыжные гонки</c:v>
                </c:pt>
                <c:pt idx="4">
                  <c:v>спорт/ор.</c:v>
                </c:pt>
                <c:pt idx="5">
                  <c:v>гири</c:v>
                </c:pt>
                <c:pt idx="6">
                  <c:v>волейбол</c:v>
                </c:pt>
                <c:pt idx="7">
                  <c:v>шахматы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62</c:v>
                </c:pt>
                <c:pt idx="1">
                  <c:v>273</c:v>
                </c:pt>
                <c:pt idx="2">
                  <c:v>30</c:v>
                </c:pt>
                <c:pt idx="3">
                  <c:v>32</c:v>
                </c:pt>
                <c:pt idx="4">
                  <c:v>15</c:v>
                </c:pt>
                <c:pt idx="5">
                  <c:v>32</c:v>
                </c:pt>
                <c:pt idx="6">
                  <c:v>62</c:v>
                </c:pt>
                <c:pt idx="7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Sheet1!$J$1:$L$1</c:f>
              <c:strCache>
                <c:ptCount val="1"/>
                <c:pt idx="0">
                  <c:v>фитнес Д\с баскетбол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Sheet1!$A$1:$K$2</c:f>
              <c:multiLvlStrCache>
                <c:ptCount val="11"/>
                <c:lvl>
                  <c:pt idx="0">
                    <c:v>детей</c:v>
                  </c:pt>
                  <c:pt idx="1">
                    <c:v>62</c:v>
                  </c:pt>
                  <c:pt idx="2">
                    <c:v>273</c:v>
                  </c:pt>
                  <c:pt idx="3">
                    <c:v>30</c:v>
                  </c:pt>
                  <c:pt idx="4">
                    <c:v>32</c:v>
                  </c:pt>
                  <c:pt idx="5">
                    <c:v>15</c:v>
                  </c:pt>
                  <c:pt idx="6">
                    <c:v>32</c:v>
                  </c:pt>
                  <c:pt idx="7">
                    <c:v>62</c:v>
                  </c:pt>
                  <c:pt idx="8">
                    <c:v>45</c:v>
                  </c:pt>
                  <c:pt idx="9">
                    <c:v>15</c:v>
                  </c:pt>
                  <c:pt idx="10">
                    <c:v>105</c:v>
                  </c:pt>
                </c:lvl>
                <c:lvl>
                  <c:pt idx="1">
                    <c:v>Легкая атлетика </c:v>
                  </c:pt>
                  <c:pt idx="2">
                    <c:v>баскетбол</c:v>
                  </c:pt>
                  <c:pt idx="3">
                    <c:v>футбол</c:v>
                  </c:pt>
                  <c:pt idx="4">
                    <c:v>лыжные гонки</c:v>
                  </c:pt>
                  <c:pt idx="5">
                    <c:v>спорт/ор.</c:v>
                  </c:pt>
                  <c:pt idx="6">
                    <c:v>гири</c:v>
                  </c:pt>
                  <c:pt idx="7">
                    <c:v>волейбол</c:v>
                  </c:pt>
                  <c:pt idx="8">
                    <c:v>шахматы</c:v>
                  </c:pt>
                  <c:pt idx="9">
                    <c:v>фитнес</c:v>
                  </c:pt>
                  <c:pt idx="10">
                    <c:v>Д\с баскетбол</c:v>
                  </c:pt>
                </c:lvl>
              </c:multiLvlStrCache>
            </c:multiLvl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7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226085990445503"/>
          <c:w val="1"/>
          <c:h val="0.57710516249630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Юноши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5-9 лет</c:v>
                </c:pt>
                <c:pt idx="1">
                  <c:v>10-14лет</c:v>
                </c:pt>
                <c:pt idx="2">
                  <c:v>15-17 лет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</c:v>
                </c:pt>
                <c:pt idx="1">
                  <c:v>167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Девушки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5-9 лет</c:v>
                </c:pt>
                <c:pt idx="1">
                  <c:v>10-14лет</c:v>
                </c:pt>
                <c:pt idx="2">
                  <c:v>15-17 лет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81</c:v>
                </c:pt>
                <c:pt idx="1">
                  <c:v>145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983744"/>
        <c:axId val="57985280"/>
        <c:axId val="0"/>
      </c:bar3DChart>
      <c:catAx>
        <c:axId val="579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57985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85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79837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B50EBD9-BCEF-4CD1-816C-60438094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51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0EBD9-BCEF-4CD1-816C-6043809491B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ku4mina.ucoz.r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42938" y="1214438"/>
            <a:ext cx="7858125" cy="4000500"/>
          </a:xfrm>
          <a:prstGeom prst="flowChartAlternateProcess">
            <a:avLst/>
          </a:prstGeom>
          <a:solidFill>
            <a:srgbClr val="A3E7FF">
              <a:alpha val="8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6356350"/>
            <a:ext cx="12049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rgbClr val="00B0F0"/>
                </a:solidFill>
                <a:latin typeface="+mn-lt"/>
                <a:hlinkClick r:id="rId2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00962" cy="14573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A0F01-0E2E-449A-A38A-D30196B121F9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08B1-EE6F-4B3A-BCAA-731814CA7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BBD1B9-90F0-4CDD-B297-BF0EB9456BD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8F8B-14A0-41A8-93B1-297A13783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F1FCA-6DD1-4EBE-B2F2-282AA0C401F7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FAD4-B4A3-47B1-98EF-4F7B31735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7A16C-DD04-4C35-B5C2-DDF2A6472698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24C0-389D-4515-925B-62694F8B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1471613" cy="2206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3536B8-0F82-4E83-ACC9-87E6A6A4A05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5D99-A629-42F8-8931-B11BFD829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A1657-DA68-4288-9615-87C5B6F6264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E468-758A-413A-8026-1F04A2C9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DFD5D8-F5E2-43F4-B8AB-654D47E9C5BE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2CE9-13F0-430E-9EA7-F16BBAC9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E9F2E5-620B-4F40-995D-22BB4C6004DB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3089-B189-4D28-9893-C6A1F31D9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23DF1-7DAF-4350-B569-1EA8BC397AF3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C6F4-48C2-418E-8CF7-BCF22D6BE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ku4mina.ucoz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214313" y="142875"/>
            <a:ext cx="8715375" cy="6215063"/>
          </a:xfrm>
          <a:prstGeom prst="flowChartAlternateProcess">
            <a:avLst/>
          </a:prstGeom>
          <a:solidFill>
            <a:srgbClr val="A3E7FF">
              <a:alpha val="8784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8" descr="спорт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9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71613" cy="36512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28625"/>
            <a:ext cx="8229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4818C-B578-49A2-8B53-06867BE4C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88" y="6286500"/>
            <a:ext cx="12858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rgbClr val="00B0F0"/>
                </a:solidFill>
                <a:latin typeface="+mn-lt"/>
                <a:hlinkClick r:id="rId15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640960" cy="37444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700963" cy="1285875"/>
          </a:xfrm>
        </p:spPr>
        <p:txBody>
          <a:bodyPr/>
          <a:lstStyle/>
          <a:p>
            <a:r>
              <a:rPr lang="ru-RU" sz="2800" b="1" dirty="0" smtClean="0"/>
              <a:t>Муниципальное бюджетное  учреждение дополнительного образования  </a:t>
            </a:r>
            <a:br>
              <a:rPr lang="ru-RU" sz="2800" b="1" dirty="0" smtClean="0"/>
            </a:br>
            <a:r>
              <a:rPr lang="ru-RU" sz="2800" b="1" dirty="0" smtClean="0"/>
              <a:t> « Детско-юношеская спортивная школа»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с. Тарбагатай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4060" r="8844" b="13158"/>
          <a:stretch/>
        </p:blipFill>
        <p:spPr bwMode="auto">
          <a:xfrm>
            <a:off x="251520" y="2708920"/>
            <a:ext cx="8644701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Лыжная база «Искорка»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/>
        </p:blipFill>
        <p:spPr>
          <a:xfrm>
            <a:off x="460654" y="1268760"/>
            <a:ext cx="8287810" cy="4824536"/>
          </a:xfrm>
        </p:spPr>
      </p:pic>
    </p:spTree>
    <p:extLst>
      <p:ext uri="{BB962C8B-B14F-4D97-AF65-F5344CB8AC3E}">
        <p14:creationId xmlns:p14="http://schemas.microsoft.com/office/powerpoint/2010/main" val="217207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095" y="1052736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качестве тренировочной базы </a:t>
            </a:r>
            <a:r>
              <a:rPr lang="ru-RU" sz="2000" dirty="0" smtClean="0"/>
              <a:t> </a:t>
            </a:r>
            <a:r>
              <a:rPr lang="ru-RU" sz="2000" dirty="0"/>
              <a:t>используются спортивные залы, спортивные площадки, общеобразовательных школ района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Тарбагатайская СОШ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Селенгинская</a:t>
            </a:r>
            <a:r>
              <a:rPr lang="ru-RU" dirty="0" smtClean="0"/>
              <a:t> СОШ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Десятниковская</a:t>
            </a:r>
            <a:r>
              <a:rPr lang="ru-RU" dirty="0" smtClean="0"/>
              <a:t> СОШ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Заводская СОШ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В-</a:t>
            </a:r>
            <a:r>
              <a:rPr lang="ru-RU" dirty="0" err="1" smtClean="0"/>
              <a:t>жиримская</a:t>
            </a:r>
            <a:r>
              <a:rPr lang="ru-RU" dirty="0" smtClean="0"/>
              <a:t> СОШ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Барыкинская</a:t>
            </a:r>
            <a:r>
              <a:rPr lang="ru-RU" dirty="0" smtClean="0"/>
              <a:t> ООШ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Весной 2020 </a:t>
            </a:r>
            <a:r>
              <a:rPr lang="ru-RU" dirty="0"/>
              <a:t>г., на </a:t>
            </a:r>
            <a:r>
              <a:rPr lang="ru-RU" dirty="0" smtClean="0"/>
              <a:t>стадионе </a:t>
            </a:r>
            <a:r>
              <a:rPr lang="ru-RU" dirty="0"/>
              <a:t>запланирована  установка  универсальной площадки (спортивный городок ГТО).</a:t>
            </a:r>
          </a:p>
        </p:txBody>
      </p:sp>
    </p:spTree>
    <p:extLst>
      <p:ext uri="{BB962C8B-B14F-4D97-AF65-F5344CB8AC3E}">
        <p14:creationId xmlns:p14="http://schemas.microsoft.com/office/powerpoint/2010/main" val="333119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68127"/>
          </a:xfrm>
        </p:spPr>
        <p:txBody>
          <a:bodyPr/>
          <a:lstStyle/>
          <a:p>
            <a:r>
              <a:rPr lang="ru-RU" sz="2800" b="1" dirty="0"/>
              <a:t>Результаты образовательной деятельности  ДЮСШ</a:t>
            </a:r>
            <a:r>
              <a:rPr lang="ru-RU" sz="3200" b="1" dirty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Спортсмены ДЮСШ участвуют в соревнованиях различных рангов: от соревнований  включенных в план школы до </a:t>
            </a:r>
            <a:r>
              <a:rPr lang="ru-RU" sz="2000" dirty="0" smtClean="0"/>
              <a:t>первенства России.</a:t>
            </a: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В </a:t>
            </a:r>
            <a:r>
              <a:rPr lang="ru-RU" sz="2000" dirty="0" smtClean="0"/>
              <a:t>2019 году </a:t>
            </a:r>
            <a:r>
              <a:rPr lang="ru-RU" sz="2000" dirty="0"/>
              <a:t>ДЮСШ  было </a:t>
            </a:r>
            <a:r>
              <a:rPr lang="ru-RU" sz="2000" dirty="0" smtClean="0"/>
              <a:t>проведено: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11 внутри школьных спортивно-массовых мероприятий,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8 районных соревнований (по </a:t>
            </a:r>
            <a:r>
              <a:rPr lang="ru-RU" sz="2000" dirty="0"/>
              <a:t>лыжным гонкам, волейболу, легкой атлетике, футболу, </a:t>
            </a:r>
            <a:r>
              <a:rPr lang="ru-RU" sz="2000" dirty="0" smtClean="0"/>
              <a:t>баскетболу, зимний и летний фестивали ГТО, президентские состязания и игры)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Приняли участие в организации и проведении 5  спортивно-массовых мероприятий по линии Администрации МО «Тарбагатайский район»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 базе ДЮСШ проведено 2 соревнования республиканского уровня (Республиканский турнир по гиревому спорту  и Кубок РБ  спортивному ориентированию)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 данных мероприятиях приняло участие 1353 обучающихся ДЮСШ.</a:t>
            </a:r>
            <a:endParaRPr lang="ru-RU" sz="2000" dirty="0"/>
          </a:p>
          <a:p>
            <a:pPr algn="just"/>
            <a:r>
              <a:rPr lang="ru-RU" sz="2000" dirty="0" smtClean="0"/>
              <a:t>Также </a:t>
            </a:r>
            <a:r>
              <a:rPr lang="ru-RU" sz="2000" dirty="0"/>
              <a:t>в течении учебного года были осуществлены выезды на республиканские соревнования. В общей сложности на соревнования выехало 205 человек.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75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989013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85080"/>
            <a:ext cx="8229600" cy="53900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              В 2019 году  46 учащихся ДЮСШ стали призёрами     </a:t>
            </a:r>
            <a:r>
              <a:rPr lang="ru-RU" sz="2400" dirty="0" smtClean="0"/>
              <a:t>и победителями Республиканских </a:t>
            </a:r>
            <a:r>
              <a:rPr lang="ru-RU" sz="2400" dirty="0" smtClean="0"/>
              <a:t>соревнований и соревнований     Федерального уровня.</a:t>
            </a:r>
          </a:p>
          <a:p>
            <a:pPr marL="0" indent="0">
              <a:buNone/>
            </a:pPr>
            <a:r>
              <a:rPr lang="ru-RU" sz="2400" dirty="0" smtClean="0"/>
              <a:t>Наиболее значимые:</a:t>
            </a:r>
          </a:p>
          <a:p>
            <a:pPr marL="0" indent="0">
              <a:buNone/>
            </a:pPr>
            <a:r>
              <a:rPr lang="ru-RU" sz="2800" b="1" dirty="0" smtClean="0"/>
              <a:t>Шахматы</a:t>
            </a:r>
          </a:p>
          <a:p>
            <a:pPr marL="0" indent="0">
              <a:buNone/>
            </a:pPr>
            <a:r>
              <a:rPr lang="ru-RU" sz="2000" b="1" dirty="0" smtClean="0"/>
              <a:t>Грехов Роман </a:t>
            </a:r>
            <a:r>
              <a:rPr lang="ru-RU" sz="2000" dirty="0"/>
              <a:t> </a:t>
            </a:r>
            <a:r>
              <a:rPr lang="ru-RU" sz="2000" dirty="0" smtClean="0"/>
              <a:t>член сборной команды Бурятии</a:t>
            </a:r>
          </a:p>
          <a:p>
            <a:pPr marL="0" indent="0">
              <a:buNone/>
            </a:pPr>
            <a:r>
              <a:rPr lang="ru-RU" sz="2000" dirty="0" smtClean="0"/>
              <a:t>По шахматам </a:t>
            </a:r>
          </a:p>
          <a:p>
            <a:pPr marL="0" indent="0">
              <a:buNone/>
            </a:pPr>
            <a:r>
              <a:rPr lang="ru-RU" sz="2000" dirty="0" smtClean="0"/>
              <a:t>2018 г</a:t>
            </a:r>
          </a:p>
          <a:p>
            <a:pPr marL="0" indent="0">
              <a:buNone/>
            </a:pPr>
            <a:r>
              <a:rPr lang="ru-RU" sz="2000" dirty="0" smtClean="0"/>
              <a:t>2 </a:t>
            </a:r>
            <a:r>
              <a:rPr lang="ru-RU" sz="2000" dirty="0"/>
              <a:t>место в </a:t>
            </a:r>
            <a:r>
              <a:rPr lang="ru-RU" sz="2000" dirty="0" smtClean="0"/>
              <a:t>Республике Бурятия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3 место на округе</a:t>
            </a:r>
          </a:p>
          <a:p>
            <a:pPr marL="0" indent="0">
              <a:buNone/>
            </a:pPr>
            <a:r>
              <a:rPr lang="ru-RU" sz="2000" dirty="0"/>
              <a:t>12 место на России (Сочи 276 участников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по   композиции,</a:t>
            </a:r>
          </a:p>
          <a:p>
            <a:pPr marL="0" indent="0">
              <a:buNone/>
            </a:pPr>
            <a:r>
              <a:rPr lang="ru-RU" sz="2000" dirty="0"/>
              <a:t>15 место по </a:t>
            </a:r>
            <a:r>
              <a:rPr lang="ru-RU" sz="2000" dirty="0" smtClean="0"/>
              <a:t>классике</a:t>
            </a:r>
          </a:p>
          <a:p>
            <a:pPr marL="0" indent="0">
              <a:buNone/>
            </a:pPr>
            <a:r>
              <a:rPr lang="ru-RU" sz="2000" dirty="0" smtClean="0"/>
              <a:t>Октябрь 2019 </a:t>
            </a:r>
            <a:r>
              <a:rPr lang="ru-RU" sz="2000" dirty="0"/>
              <a:t>г </a:t>
            </a:r>
            <a:r>
              <a:rPr lang="ru-RU" sz="2000" dirty="0" smtClean="0"/>
              <a:t> 3 </a:t>
            </a:r>
            <a:r>
              <a:rPr lang="ru-RU" sz="2000" dirty="0"/>
              <a:t>место </a:t>
            </a:r>
            <a:r>
              <a:rPr lang="ru-RU" sz="2000" dirty="0" smtClean="0"/>
              <a:t>на </a:t>
            </a:r>
            <a:r>
              <a:rPr lang="ru-RU" sz="2000" dirty="0"/>
              <a:t>первенстве Дальневосточного ФО </a:t>
            </a:r>
            <a:r>
              <a:rPr lang="ru-RU" sz="2000" dirty="0" smtClean="0"/>
              <a:t>(</a:t>
            </a:r>
            <a:r>
              <a:rPr lang="ru-RU" sz="2000" dirty="0" err="1" smtClean="0"/>
              <a:t>г.Владивосток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1" t="37775" r="17489" b="12285"/>
          <a:stretch/>
        </p:blipFill>
        <p:spPr bwMode="auto">
          <a:xfrm>
            <a:off x="5652120" y="1404036"/>
            <a:ext cx="2966784" cy="3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Лёгкая атлетика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Курдюков Руслан </a:t>
            </a:r>
            <a:r>
              <a:rPr lang="ru-RU" sz="2400" dirty="0" smtClean="0"/>
              <a:t>– </a:t>
            </a:r>
            <a:r>
              <a:rPr lang="ru-RU" sz="2000" dirty="0" smtClean="0"/>
              <a:t>победитель первенства Бурятии в беге на 1500 метров. Призёр в беге на 400м и 800 м.</a:t>
            </a:r>
          </a:p>
          <a:p>
            <a:pPr marL="0" indent="0">
              <a:buNone/>
            </a:pPr>
            <a:r>
              <a:rPr lang="ru-RU" sz="2000" dirty="0" smtClean="0"/>
              <a:t>  На первенстве ДФО январь 2020 г</a:t>
            </a:r>
          </a:p>
          <a:p>
            <a:pPr marL="0" indent="0">
              <a:buNone/>
            </a:pPr>
            <a:r>
              <a:rPr lang="ru-RU" sz="2000" dirty="0" smtClean="0"/>
              <a:t>в г. Иркутске</a:t>
            </a:r>
          </a:p>
          <a:p>
            <a:pPr marL="0" indent="0">
              <a:buNone/>
            </a:pPr>
            <a:r>
              <a:rPr lang="ru-RU" sz="2000" dirty="0" smtClean="0"/>
              <a:t>1 место в беге на 1500 м </a:t>
            </a:r>
          </a:p>
          <a:p>
            <a:pPr marL="0" indent="0">
              <a:buNone/>
            </a:pPr>
            <a:r>
              <a:rPr lang="ru-RU" sz="2000" dirty="0" smtClean="0"/>
              <a:t>2 место в беге на 800 м</a:t>
            </a:r>
          </a:p>
          <a:p>
            <a:pPr marL="0" indent="0">
              <a:buNone/>
            </a:pPr>
            <a:r>
              <a:rPr lang="ru-RU" sz="2000" dirty="0" smtClean="0"/>
              <a:t>1 место в эстафете  4Х400м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4618"/>
          <a:stretch/>
        </p:blipFill>
        <p:spPr>
          <a:xfrm>
            <a:off x="4788024" y="1917477"/>
            <a:ext cx="4064639" cy="3708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32151" r="10205" b="7269"/>
          <a:stretch/>
        </p:blipFill>
        <p:spPr>
          <a:xfrm>
            <a:off x="395536" y="3861048"/>
            <a:ext cx="4052579" cy="24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Спортивное ориентирование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err="1" smtClean="0"/>
              <a:t>Думнов</a:t>
            </a:r>
            <a:r>
              <a:rPr lang="ru-RU" sz="2400" b="1" dirty="0" smtClean="0"/>
              <a:t>   Данил </a:t>
            </a:r>
            <a:r>
              <a:rPr lang="ru-RU" sz="2000" dirty="0" smtClean="0"/>
              <a:t>член сборной команды Бурятии по спортивному ориентированию</a:t>
            </a:r>
          </a:p>
          <a:p>
            <a:pPr marL="0" indent="0">
              <a:buNone/>
            </a:pPr>
            <a:r>
              <a:rPr lang="ru-RU" sz="2000" dirty="0" smtClean="0"/>
              <a:t>Лучший по итогам 12 этапов Кубка</a:t>
            </a:r>
          </a:p>
          <a:p>
            <a:pPr marL="0" indent="0">
              <a:buNone/>
            </a:pPr>
            <a:r>
              <a:rPr lang="ru-RU" sz="2000" dirty="0" smtClean="0"/>
              <a:t> Бурятии по спортивному </a:t>
            </a:r>
          </a:p>
          <a:p>
            <a:pPr marL="0" indent="0">
              <a:buNone/>
            </a:pPr>
            <a:r>
              <a:rPr lang="ru-RU" sz="2000" dirty="0" smtClean="0"/>
              <a:t>ориентированию в 2019 году.</a:t>
            </a:r>
          </a:p>
          <a:p>
            <a:pPr marL="0" indent="0">
              <a:buNone/>
            </a:pPr>
            <a:r>
              <a:rPr lang="ru-RU" sz="2000" dirty="0" smtClean="0"/>
              <a:t>3 место на первенстве ДФО </a:t>
            </a:r>
          </a:p>
          <a:p>
            <a:pPr marL="0" indent="0">
              <a:buNone/>
            </a:pPr>
            <a:r>
              <a:rPr lang="ru-RU" sz="2000" dirty="0" smtClean="0"/>
              <a:t>по спортивному </a:t>
            </a:r>
          </a:p>
          <a:p>
            <a:pPr marL="0" indent="0">
              <a:buNone/>
            </a:pPr>
            <a:r>
              <a:rPr lang="ru-RU" sz="2000" dirty="0" smtClean="0"/>
              <a:t>Ориентированию на лыжах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январь 2020 г</a:t>
            </a:r>
          </a:p>
          <a:p>
            <a:pPr marL="0" indent="0">
              <a:buNone/>
            </a:pPr>
            <a:r>
              <a:rPr lang="ru-RU" sz="2000" dirty="0" smtClean="0"/>
              <a:t> г. Комсомольск на Амуре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2856"/>
            <a:ext cx="2064029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9" b="25734"/>
          <a:stretch/>
        </p:blipFill>
        <p:spPr>
          <a:xfrm>
            <a:off x="3710767" y="3501008"/>
            <a:ext cx="3143250" cy="28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8229600" cy="4104457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 год подряд учащиеся ДЮСШ занимают призовые места на региональном этапе Всероссийского физкультурно-спортивного комплекса ГТО, входят в состав сборной РБ и выезжают на Всероссийский этап ГТО в г. Ялту</a:t>
            </a:r>
          </a:p>
          <a:p>
            <a:pPr marL="0" indent="0">
              <a:buNone/>
            </a:pPr>
            <a:r>
              <a:rPr lang="ru-RU" sz="2000" dirty="0" smtClean="0"/>
              <a:t>2017 год Поваляев Анатолий</a:t>
            </a:r>
          </a:p>
          <a:p>
            <a:pPr marL="0" indent="0">
              <a:buNone/>
            </a:pPr>
            <a:r>
              <a:rPr lang="ru-RU" sz="2000" dirty="0" smtClean="0"/>
              <a:t>2018 год Русин Влад</a:t>
            </a:r>
          </a:p>
          <a:p>
            <a:pPr marL="0" indent="0">
              <a:buNone/>
            </a:pPr>
            <a:r>
              <a:rPr lang="ru-RU" sz="2000" dirty="0" smtClean="0"/>
              <a:t>2019 г год Калашников Виталий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8929" r="6689"/>
          <a:stretch/>
        </p:blipFill>
        <p:spPr>
          <a:xfrm>
            <a:off x="899592" y="3140968"/>
            <a:ext cx="4016636" cy="3170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4533"/>
          <a:stretch/>
        </p:blipFill>
        <p:spPr>
          <a:xfrm>
            <a:off x="5508104" y="1628800"/>
            <a:ext cx="3190147" cy="39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Основные проблемы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Катострофически</a:t>
            </a:r>
            <a:r>
              <a:rPr lang="ru-RU" sz="2000" dirty="0" smtClean="0"/>
              <a:t> не хватает спортивных залов в с. Тарбагатай и с. Н-</a:t>
            </a:r>
            <a:r>
              <a:rPr lang="ru-RU" sz="2000" dirty="0" err="1" smtClean="0"/>
              <a:t>Саянтуй</a:t>
            </a:r>
            <a:r>
              <a:rPr lang="ru-RU" sz="2000" dirty="0" smtClean="0"/>
              <a:t>. (Занятия в зимнее время проходят по 2 группы в 1 небольшом зале)</a:t>
            </a:r>
          </a:p>
          <a:p>
            <a:r>
              <a:rPr lang="ru-RU" sz="2000" dirty="0" smtClean="0"/>
              <a:t>Одним из основных медальных видов  в ДЮСШ является л/атлетика, в зимнее время старшие дети занимаются  на стадионе младшие в  зале. (Нужен манеж)</a:t>
            </a:r>
          </a:p>
          <a:p>
            <a:r>
              <a:rPr lang="ru-RU" sz="2000" dirty="0" smtClean="0"/>
              <a:t>Нет стандартной баскетбольной площадки. </a:t>
            </a:r>
          </a:p>
          <a:p>
            <a:r>
              <a:rPr lang="ru-RU" sz="2000" dirty="0" smtClean="0"/>
              <a:t>Нет автобуса для выезда на соревнования (По ориентированию проходит 9 летних и 3 зимних кубков, по л/атлетике 16 выездных соревнований в год  и т.д.)</a:t>
            </a:r>
          </a:p>
          <a:p>
            <a:r>
              <a:rPr lang="ru-RU" sz="2000" dirty="0" smtClean="0"/>
              <a:t>Недостаточно выделяется денежных средств для участия в выездных соревнованиях внутри Республики, не говоря уже о поездках за пределы РБ.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332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Перспективы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sz="2400" dirty="0" smtClean="0"/>
              <a:t>Открытие филиала в с. Нижний </a:t>
            </a:r>
            <a:r>
              <a:rPr lang="ru-RU" sz="2400" dirty="0" err="1" smtClean="0"/>
              <a:t>Саянтуй</a:t>
            </a:r>
            <a:endParaRPr lang="ru-RU" sz="2400" dirty="0" smtClean="0"/>
          </a:p>
          <a:p>
            <a:r>
              <a:rPr lang="ru-RU" sz="2400" dirty="0" smtClean="0"/>
              <a:t>Расширение видов спорта (вольная борьба, бокс, </a:t>
            </a:r>
            <a:r>
              <a:rPr lang="ru-RU" sz="2400" dirty="0" err="1" smtClean="0"/>
              <a:t>армспрт</a:t>
            </a:r>
            <a:r>
              <a:rPr lang="ru-RU" sz="2400" dirty="0"/>
              <a:t>,</a:t>
            </a:r>
            <a:r>
              <a:rPr lang="ru-RU" sz="2400" dirty="0" smtClean="0"/>
              <a:t> пулевая стрельба)</a:t>
            </a:r>
          </a:p>
          <a:p>
            <a:r>
              <a:rPr lang="ru-RU" sz="2400" dirty="0" smtClean="0"/>
              <a:t>Ожидаем реконструкцию тира под </a:t>
            </a:r>
            <a:r>
              <a:rPr lang="ru-RU" sz="2400" dirty="0" err="1" smtClean="0"/>
              <a:t>лёгкоатлетический</a:t>
            </a:r>
            <a:r>
              <a:rPr lang="ru-RU" sz="2400" dirty="0" smtClean="0"/>
              <a:t> манеж</a:t>
            </a:r>
          </a:p>
          <a:p>
            <a:r>
              <a:rPr lang="ru-RU" sz="2400" dirty="0" smtClean="0"/>
              <a:t>Закончить строительство лыжной базы</a:t>
            </a:r>
          </a:p>
          <a:p>
            <a:r>
              <a:rPr lang="ru-RU" sz="2400" dirty="0" smtClean="0"/>
              <a:t>Ожидаем строительство ФСК</a:t>
            </a:r>
          </a:p>
          <a:p>
            <a:r>
              <a:rPr lang="ru-RU" sz="2400" dirty="0" smtClean="0"/>
              <a:t>Как результат повышение качества предоставляемых услуг дополнительного образования, увеличение </a:t>
            </a:r>
            <a:r>
              <a:rPr lang="ru-RU" sz="2400" dirty="0"/>
              <a:t>количества </a:t>
            </a:r>
            <a:r>
              <a:rPr lang="ru-RU" sz="2400" dirty="0" smtClean="0"/>
              <a:t>занимающихся, повышение спортивного мастерства учащихся и увеличение числа учащихся нашей ДЮСШ в составе сборных Республики Бурятия  по разным видам спорта.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79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7" y="1484784"/>
            <a:ext cx="8726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http://tcso19.ru/images/Meropriatia/new_post/482913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19559" r="2069" b="20811"/>
          <a:stretch/>
        </p:blipFill>
        <p:spPr bwMode="auto">
          <a:xfrm>
            <a:off x="1619672" y="3068960"/>
            <a:ext cx="583264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В 2018-2019 учебном году в спортивной школе занималось 514 детей  по 7  </a:t>
            </a:r>
            <a:r>
              <a:rPr lang="ru-RU" sz="2200" dirty="0"/>
              <a:t>видам </a:t>
            </a:r>
            <a:r>
              <a:rPr lang="ru-RU" sz="2200" dirty="0" smtClean="0"/>
              <a:t>спорта.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     На 1 января 2020 года в ДЮСШ занимается  552 учащихся в 32 группах.  Реализуется  15  образовательных программ спортивной направленности по 10  видам спорта:  </a:t>
            </a:r>
            <a:endParaRPr lang="ru-RU" sz="2200" dirty="0"/>
          </a:p>
          <a:p>
            <a:pPr>
              <a:lnSpc>
                <a:spcPct val="80000"/>
              </a:lnSpc>
            </a:pPr>
            <a:r>
              <a:rPr lang="ru-RU" sz="2000" dirty="0"/>
              <a:t>легкая атлетика,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баскетбол,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футбол, </a:t>
            </a:r>
            <a:r>
              <a:rPr lang="ru-RU" sz="2000" dirty="0" smtClean="0"/>
              <a:t> 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лыжные гонки,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спортивное ориентирование,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гиревой спорт,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волейбол</a:t>
            </a:r>
            <a:r>
              <a:rPr lang="ru-RU" sz="2000" b="1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н/теннис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Шахматы</a:t>
            </a:r>
            <a:endParaRPr lang="ru-RU" sz="22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Фитнес-аэробика</a:t>
            </a:r>
          </a:p>
        </p:txBody>
      </p:sp>
    </p:spTree>
    <p:extLst>
      <p:ext uri="{BB962C8B-B14F-4D97-AF65-F5344CB8AC3E}">
        <p14:creationId xmlns:p14="http://schemas.microsoft.com/office/powerpoint/2010/main" val="19300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351918" y="548680"/>
            <a:ext cx="22153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50" dirty="0" smtClean="0"/>
              <a:t>:</a:t>
            </a:r>
            <a:endParaRPr lang="ru-RU" sz="105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187" y="765175"/>
            <a:ext cx="8281987" cy="50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</a:t>
            </a:r>
            <a:r>
              <a:rPr lang="ru-RU" sz="3600" dirty="0" smtClean="0"/>
              <a:t>Охват  детей по видам спорта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78625"/>
              </p:ext>
            </p:extLst>
          </p:nvPr>
        </p:nvGraphicFramePr>
        <p:xfrm>
          <a:off x="621329" y="1412776"/>
          <a:ext cx="798871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188" y="765175"/>
            <a:ext cx="8281987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Возрастная категория детей:</a:t>
            </a:r>
            <a:endParaRPr lang="ru-RU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82699"/>
              </p:ext>
            </p:extLst>
          </p:nvPr>
        </p:nvGraphicFramePr>
        <p:xfrm>
          <a:off x="323528" y="1340768"/>
          <a:ext cx="83059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229600" cy="720079"/>
          </a:xfrm>
        </p:spPr>
        <p:txBody>
          <a:bodyPr/>
          <a:lstStyle/>
          <a:p>
            <a:r>
              <a:rPr lang="ru-RU" sz="2800" b="1" dirty="0"/>
              <a:t>АНАЛИЗ КАДРОВОГО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/>
          <a:lstStyle/>
          <a:p>
            <a:pPr algn="just">
              <a:buNone/>
            </a:pPr>
            <a:r>
              <a:rPr lang="ru-RU" sz="2400" dirty="0"/>
              <a:t>В школе работают </a:t>
            </a:r>
            <a:r>
              <a:rPr lang="ru-RU" sz="2400" dirty="0" smtClean="0"/>
              <a:t>15 </a:t>
            </a:r>
            <a:r>
              <a:rPr lang="ru-RU" sz="2400" dirty="0"/>
              <a:t>тренеров-преподавателей, </a:t>
            </a:r>
            <a:r>
              <a:rPr lang="ru-RU" sz="2400" dirty="0" smtClean="0"/>
              <a:t>5 </a:t>
            </a:r>
            <a:r>
              <a:rPr lang="ru-RU" sz="2400" dirty="0"/>
              <a:t>из них являются штатными работниками , </a:t>
            </a:r>
            <a:r>
              <a:rPr lang="ru-RU" sz="2400" dirty="0" smtClean="0"/>
              <a:t>3 человека имеют внутреннее совмещение, 7 внешних совместителей: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Высшая  категория - 3 тренера-преподавателя;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1- </a:t>
            </a:r>
            <a:r>
              <a:rPr lang="ru-RU" sz="2400" dirty="0" err="1"/>
              <a:t>ая</a:t>
            </a:r>
            <a:r>
              <a:rPr lang="ru-RU" sz="2400" dirty="0"/>
              <a:t> категория – 5 тренеров-преподавателей;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Без категории  -  </a:t>
            </a:r>
            <a:r>
              <a:rPr lang="ru-RU" sz="2400" dirty="0" smtClean="0"/>
              <a:t>7 </a:t>
            </a:r>
            <a:r>
              <a:rPr lang="ru-RU" sz="2400" dirty="0"/>
              <a:t>тренеров-преподавателей.</a:t>
            </a:r>
          </a:p>
          <a:p>
            <a:pPr>
              <a:buFont typeface="Wingdings" pitchFamily="2" charset="2"/>
              <a:buChar char="q"/>
            </a:pPr>
            <a:endParaRPr lang="ru-RU" sz="1800" b="1" dirty="0"/>
          </a:p>
          <a:p>
            <a:pPr marL="0" indent="0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212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Материально-техническая база ДЮСШ</a:t>
            </a:r>
            <a:br>
              <a:rPr lang="ru-RU" sz="2800" b="1" i="1" dirty="0" smtClean="0"/>
            </a:br>
            <a:r>
              <a:rPr lang="ru-RU" sz="2800" b="1" i="1" dirty="0" smtClean="0"/>
              <a:t>включает в себя: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Игровой </a:t>
            </a:r>
            <a:r>
              <a:rPr lang="ru-RU" sz="3600" b="1" dirty="0"/>
              <a:t>спортивный зал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9"/>
          <a:stretch/>
        </p:blipFill>
        <p:spPr>
          <a:xfrm>
            <a:off x="251520" y="1700808"/>
            <a:ext cx="8545052" cy="4782999"/>
          </a:xfrm>
        </p:spPr>
      </p:pic>
    </p:spTree>
    <p:extLst>
      <p:ext uri="{BB962C8B-B14F-4D97-AF65-F5344CB8AC3E}">
        <p14:creationId xmlns:p14="http://schemas.microsoft.com/office/powerpoint/2010/main" val="395391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Приспособленный тренажерный зал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4" y="3356992"/>
            <a:ext cx="5121272" cy="2876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Методический кабинет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4765" b="7862"/>
          <a:stretch/>
        </p:blipFill>
        <p:spPr>
          <a:xfrm>
            <a:off x="395536" y="1340768"/>
            <a:ext cx="8127295" cy="4890587"/>
          </a:xfrm>
        </p:spPr>
      </p:pic>
    </p:spTree>
    <p:extLst>
      <p:ext uri="{BB962C8B-B14F-4D97-AF65-F5344CB8AC3E}">
        <p14:creationId xmlns:p14="http://schemas.microsoft.com/office/powerpoint/2010/main" val="127147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Открытое плоскостное сооружение (стадион)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>
          <a:xfrm>
            <a:off x="395535" y="1484784"/>
            <a:ext cx="8564675" cy="4104456"/>
          </a:xfrm>
        </p:spPr>
      </p:pic>
    </p:spTree>
    <p:extLst>
      <p:ext uri="{BB962C8B-B14F-4D97-AF65-F5344CB8AC3E}">
        <p14:creationId xmlns:p14="http://schemas.microsoft.com/office/powerpoint/2010/main" val="2367389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спор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спорт</Template>
  <TotalTime>5304</TotalTime>
  <Words>717</Words>
  <Application>Microsoft Office PowerPoint</Application>
  <PresentationFormat>Экран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спорт</vt:lpstr>
      <vt:lpstr>Муниципальное бюджетное  учреждение дополнительного образования    « Детско-юношеская спортивная школа» с. Тарбагатай </vt:lpstr>
      <vt:lpstr>Презентация PowerPoint</vt:lpstr>
      <vt:lpstr>Презентация PowerPoint</vt:lpstr>
      <vt:lpstr>Презентация PowerPoint</vt:lpstr>
      <vt:lpstr>АНАЛИЗ КАДРОВОГО ОБЕСПЕЧЕНИЯ</vt:lpstr>
      <vt:lpstr>Материально-техническая база ДЮСШ включает в себя:  Игровой спортивный зал</vt:lpstr>
      <vt:lpstr>Приспособленный тренажерный зал</vt:lpstr>
      <vt:lpstr>Методический кабинет</vt:lpstr>
      <vt:lpstr>Открытое плоскостное сооружение (стадион)</vt:lpstr>
      <vt:lpstr>Лыжная база «Искорка»</vt:lpstr>
      <vt:lpstr>Презентация PowerPoint</vt:lpstr>
      <vt:lpstr>Результаты образовательной деятельности  ДЮСШ </vt:lpstr>
      <vt:lpstr>  </vt:lpstr>
      <vt:lpstr>Лёгкая атлетика</vt:lpstr>
      <vt:lpstr>Спортивное ориентирование</vt:lpstr>
      <vt:lpstr>Презентация PowerPoint</vt:lpstr>
      <vt:lpstr>Основные проблемы</vt:lpstr>
      <vt:lpstr>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Спорт</cp:lastModifiedBy>
  <cp:revision>144</cp:revision>
  <cp:lastPrinted>2019-10-18T08:26:57Z</cp:lastPrinted>
  <dcterms:created xsi:type="dcterms:W3CDTF">2014-03-18T14:14:45Z</dcterms:created>
  <dcterms:modified xsi:type="dcterms:W3CDTF">2020-02-12T02:50:04Z</dcterms:modified>
</cp:coreProperties>
</file>