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96" r:id="rId3"/>
    <p:sldId id="274" r:id="rId4"/>
    <p:sldId id="275" r:id="rId5"/>
    <p:sldId id="292" r:id="rId6"/>
    <p:sldId id="300" r:id="rId7"/>
    <p:sldId id="298" r:id="rId8"/>
    <p:sldId id="302" r:id="rId9"/>
    <p:sldId id="299" r:id="rId10"/>
    <p:sldId id="301" r:id="rId11"/>
    <p:sldId id="303" r:id="rId12"/>
    <p:sldId id="297" r:id="rId13"/>
    <p:sldId id="263" r:id="rId14"/>
    <p:sldId id="304" r:id="rId15"/>
    <p:sldId id="305" r:id="rId16"/>
    <p:sldId id="291" r:id="rId17"/>
    <p:sldId id="306" r:id="rId18"/>
    <p:sldId id="307" r:id="rId19"/>
    <p:sldId id="280" r:id="rId20"/>
  </p:sldIdLst>
  <p:sldSz cx="9144000" cy="6858000" type="screen4x3"/>
  <p:notesSz cx="6888163" cy="10020300"/>
  <p:custDataLst>
    <p:tags r:id="rId22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3E7FF"/>
    <a:srgbClr val="AFDD7D"/>
    <a:srgbClr val="BEE3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86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589742758442939"/>
          <c:y val="0.16712573367554265"/>
          <c:w val="0.4303587171757367"/>
          <c:h val="0.80923541452079717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детей</c:v>
                </c:pt>
              </c:strCache>
            </c:strRef>
          </c:tx>
          <c:explosion val="25"/>
          <c:dLbls>
            <c:showLegendKey val="0"/>
            <c:showVal val="1"/>
            <c:showCatName val="1"/>
            <c:showSerName val="0"/>
            <c:showPercent val="0"/>
            <c:showBubbleSize val="0"/>
            <c:showLeaderLines val="1"/>
          </c:dLbls>
          <c:cat>
            <c:strRef>
              <c:f>Sheet1!$B$1:$I$1</c:f>
              <c:strCache>
                <c:ptCount val="8"/>
                <c:pt idx="0">
                  <c:v>Легкая атлетика </c:v>
                </c:pt>
                <c:pt idx="1">
                  <c:v>баскетбол</c:v>
                </c:pt>
                <c:pt idx="2">
                  <c:v>футбол</c:v>
                </c:pt>
                <c:pt idx="3">
                  <c:v>лыжные гонки</c:v>
                </c:pt>
                <c:pt idx="4">
                  <c:v>спорт/ор.</c:v>
                </c:pt>
                <c:pt idx="5">
                  <c:v>гири</c:v>
                </c:pt>
                <c:pt idx="6">
                  <c:v>волейбол</c:v>
                </c:pt>
                <c:pt idx="7">
                  <c:v>шахматы</c:v>
                </c:pt>
              </c:strCache>
            </c:strRef>
          </c:cat>
          <c:val>
            <c:numRef>
              <c:f>Sheet1!$B$2:$I$2</c:f>
              <c:numCache>
                <c:formatCode>General</c:formatCode>
                <c:ptCount val="8"/>
                <c:pt idx="0">
                  <c:v>62</c:v>
                </c:pt>
                <c:pt idx="1">
                  <c:v>273</c:v>
                </c:pt>
                <c:pt idx="2">
                  <c:v>30</c:v>
                </c:pt>
                <c:pt idx="3">
                  <c:v>32</c:v>
                </c:pt>
                <c:pt idx="4">
                  <c:v>15</c:v>
                </c:pt>
                <c:pt idx="5">
                  <c:v>32</c:v>
                </c:pt>
                <c:pt idx="6">
                  <c:v>62</c:v>
                </c:pt>
                <c:pt idx="7">
                  <c:v>45</c:v>
                </c:pt>
              </c:numCache>
            </c:numRef>
          </c:val>
        </c:ser>
        <c:ser>
          <c:idx val="1"/>
          <c:order val="1"/>
          <c:tx>
            <c:strRef>
              <c:f>Sheet1!$J$1:$L$1</c:f>
              <c:strCache>
                <c:ptCount val="1"/>
                <c:pt idx="0">
                  <c:v>фитнес Д\с баскетбол</c:v>
                </c:pt>
              </c:strCache>
            </c:strRef>
          </c:tx>
          <c:dLbls>
            <c:showLegendKey val="0"/>
            <c:showVal val="1"/>
            <c:showCatName val="1"/>
            <c:showSerName val="0"/>
            <c:showPercent val="0"/>
            <c:showBubbleSize val="0"/>
            <c:showLeaderLines val="1"/>
          </c:dLbls>
          <c:cat>
            <c:multiLvlStrRef>
              <c:f>Sheet1!$A$1:$K$2</c:f>
              <c:multiLvlStrCache>
                <c:ptCount val="11"/>
                <c:lvl>
                  <c:pt idx="0">
                    <c:v>детей</c:v>
                  </c:pt>
                  <c:pt idx="1">
                    <c:v>62</c:v>
                  </c:pt>
                  <c:pt idx="2">
                    <c:v>273</c:v>
                  </c:pt>
                  <c:pt idx="3">
                    <c:v>30</c:v>
                  </c:pt>
                  <c:pt idx="4">
                    <c:v>32</c:v>
                  </c:pt>
                  <c:pt idx="5">
                    <c:v>15</c:v>
                  </c:pt>
                  <c:pt idx="6">
                    <c:v>32</c:v>
                  </c:pt>
                  <c:pt idx="7">
                    <c:v>62</c:v>
                  </c:pt>
                  <c:pt idx="8">
                    <c:v>45</c:v>
                  </c:pt>
                  <c:pt idx="9">
                    <c:v>15</c:v>
                  </c:pt>
                  <c:pt idx="10">
                    <c:v>105</c:v>
                  </c:pt>
                </c:lvl>
                <c:lvl>
                  <c:pt idx="1">
                    <c:v>Легкая атлетика </c:v>
                  </c:pt>
                  <c:pt idx="2">
                    <c:v>баскетбол</c:v>
                  </c:pt>
                  <c:pt idx="3">
                    <c:v>футбол</c:v>
                  </c:pt>
                  <c:pt idx="4">
                    <c:v>лыжные гонки</c:v>
                  </c:pt>
                  <c:pt idx="5">
                    <c:v>спорт/ор.</c:v>
                  </c:pt>
                  <c:pt idx="6">
                    <c:v>гири</c:v>
                  </c:pt>
                  <c:pt idx="7">
                    <c:v>волейбол</c:v>
                  </c:pt>
                  <c:pt idx="8">
                    <c:v>шахматы</c:v>
                  </c:pt>
                  <c:pt idx="9">
                    <c:v>фитнес</c:v>
                  </c:pt>
                  <c:pt idx="10">
                    <c:v>Д\с баскетбол</c:v>
                  </c:pt>
                </c:lvl>
              </c:multiLvlStrCache>
            </c:multiLvlStrRef>
          </c:cat>
          <c:val>
            <c:numLit>
              <c:formatCode>General</c:formatCode>
              <c:ptCount val="1"/>
              <c:pt idx="0">
                <c:v>1</c:v>
              </c:pt>
            </c:numLit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87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.20226085990445503"/>
          <c:w val="1"/>
          <c:h val="0.5771051624963012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Юноши</c:v>
                </c:pt>
              </c:strCache>
            </c:strRef>
          </c:tx>
          <c:invertIfNegative val="0"/>
          <c:cat>
            <c:strRef>
              <c:f>Sheet1!$B$1:$D$1</c:f>
              <c:strCache>
                <c:ptCount val="3"/>
                <c:pt idx="0">
                  <c:v>5-9 лет</c:v>
                </c:pt>
                <c:pt idx="1">
                  <c:v>10-14лет</c:v>
                </c:pt>
                <c:pt idx="2">
                  <c:v>15-17 лет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104</c:v>
                </c:pt>
                <c:pt idx="1">
                  <c:v>167</c:v>
                </c:pt>
                <c:pt idx="2">
                  <c:v>42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Девушки </c:v>
                </c:pt>
              </c:strCache>
            </c:strRef>
          </c:tx>
          <c:invertIfNegative val="0"/>
          <c:cat>
            <c:strRef>
              <c:f>Sheet1!$B$1:$D$1</c:f>
              <c:strCache>
                <c:ptCount val="3"/>
                <c:pt idx="0">
                  <c:v>5-9 лет</c:v>
                </c:pt>
                <c:pt idx="1">
                  <c:v>10-14лет</c:v>
                </c:pt>
                <c:pt idx="2">
                  <c:v>15-17 лет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  <c:pt idx="0">
                  <c:v>81</c:v>
                </c:pt>
                <c:pt idx="1">
                  <c:v>145</c:v>
                </c:pt>
                <c:pt idx="2">
                  <c:v>27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7983744"/>
        <c:axId val="57985280"/>
        <c:axId val="0"/>
      </c:bar3DChart>
      <c:catAx>
        <c:axId val="57983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txPr>
          <a:bodyPr rot="0" vert="horz"/>
          <a:lstStyle/>
          <a:p>
            <a:pPr>
              <a:defRPr/>
            </a:pPr>
            <a:endParaRPr lang="ru-RU"/>
          </a:p>
        </c:txPr>
        <c:crossAx val="579852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798528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57983744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</a:defRPr>
            </a:lvl1pPr>
          </a:lstStyle>
          <a:p>
            <a:pPr>
              <a:defRPr/>
            </a:pPr>
            <a:fld id="{4B50EBD9-BCEF-4CD1-816C-6043809491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10515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50EBD9-BCEF-4CD1-816C-6043809491B8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2044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hyperlink" Target="http://ku4mina.ucoz.ru/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альтернативный процесс 3"/>
          <p:cNvSpPr/>
          <p:nvPr/>
        </p:nvSpPr>
        <p:spPr>
          <a:xfrm>
            <a:off x="642938" y="1214438"/>
            <a:ext cx="7858125" cy="4000500"/>
          </a:xfrm>
          <a:prstGeom prst="flowChartAlternateProcess">
            <a:avLst/>
          </a:prstGeom>
          <a:solidFill>
            <a:srgbClr val="A3E7FF">
              <a:alpha val="88000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85750" y="6356350"/>
            <a:ext cx="1204913" cy="2159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ma-SE" sz="800" dirty="0">
                <a:solidFill>
                  <a:srgbClr val="00B0F0"/>
                </a:solidFill>
                <a:latin typeface="+mn-lt"/>
                <a:hlinkClick r:id="rId2"/>
              </a:rPr>
              <a:t>http://ku4mina.ucoz.ru/</a:t>
            </a:r>
            <a:endParaRPr lang="ru-RU" sz="800" dirty="0">
              <a:solidFill>
                <a:srgbClr val="00B0F0"/>
              </a:solidFill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643050"/>
            <a:ext cx="7700962" cy="145733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321468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50A0F01-0E2E-449A-A38A-D30196B121F9}" type="datetimeFigureOut">
              <a:rPr lang="ru-RU"/>
              <a:pPr>
                <a:defRPr/>
              </a:pPr>
              <a:t>12.02.2020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9108B1-EE6F-4B3A-BCAA-731814CA71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DBBD1B9-90F0-4CDD-B297-BF0EB9456BDE}" type="datetimeFigureOut">
              <a:rPr lang="ru-RU"/>
              <a:pPr>
                <a:defRPr/>
              </a:pPr>
              <a:t>12.02.2020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938F8B-14A0-41A8-93B1-297A137831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DFF1FCA-6DD1-4EBE-B2F2-282AA0C401F7}" type="datetimeFigureOut">
              <a:rPr lang="ru-RU"/>
              <a:pPr>
                <a:defRPr/>
              </a:pPr>
              <a:t>12.02.2020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30FAD4-B4A3-47B1-98EF-4F7B31735E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817A16C-DD04-4C35-B5C2-DDF2A6472698}" type="datetimeFigureOut">
              <a:rPr lang="ru-RU"/>
              <a:pPr>
                <a:defRPr/>
              </a:pPr>
              <a:t>12.02.2020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124C0-389D-4515-925B-62694F8B1A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500813"/>
            <a:ext cx="1471613" cy="220662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C3536B8-0F82-4E83-ACC9-87E6A6A4A05E}" type="datetimeFigureOut">
              <a:rPr lang="ru-RU"/>
              <a:pPr>
                <a:defRPr/>
              </a:pPr>
              <a:t>12.02.2020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145D99-A629-42F8-8931-B11BFD829B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B2A1657-DA68-4288-9615-87C5B6F6264E}" type="datetimeFigureOut">
              <a:rPr lang="ru-RU"/>
              <a:pPr>
                <a:defRPr/>
              </a:pPr>
              <a:t>12.02.2020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F8E468-758A-413A-8026-1F04A2C96B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ADFD5D8-F5E2-43F4-B8AB-654D47E9C5BE}" type="datetimeFigureOut">
              <a:rPr lang="ru-RU"/>
              <a:pPr>
                <a:defRPr/>
              </a:pPr>
              <a:t>12.02.2020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292CE9-13F0-430E-9EA7-F16BBAC947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DE9F2E5-620B-4F40-995D-22BB4C6004DB}" type="datetimeFigureOut">
              <a:rPr lang="ru-RU"/>
              <a:pPr>
                <a:defRPr/>
              </a:pPr>
              <a:t>12.02.2020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53089-B189-4D28-9893-C6A1F31D96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C323DF1-7DAF-4350-B569-1EA8BC397AF3}" type="datetimeFigureOut">
              <a:rPr lang="ru-RU"/>
              <a:pPr>
                <a:defRPr/>
              </a:pPr>
              <a:t>12.02.2020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46C6F4-48C2-418E-8CF7-BCF22D6BEE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://ku4mina.ucoz.ru/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Блок-схема: альтернативный процесс 6"/>
          <p:cNvSpPr/>
          <p:nvPr/>
        </p:nvSpPr>
        <p:spPr>
          <a:xfrm>
            <a:off x="214313" y="142875"/>
            <a:ext cx="8715375" cy="6215063"/>
          </a:xfrm>
          <a:prstGeom prst="flowChartAlternateProcess">
            <a:avLst/>
          </a:prstGeom>
          <a:solidFill>
            <a:srgbClr val="A3E7FF">
              <a:alpha val="87843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27" name="Рисунок 8" descr="спорт.jpeg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4795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1471613" cy="365125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428625"/>
            <a:ext cx="8229600" cy="98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0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714818C-B578-49A2-8B53-06867BE4C3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57188" y="6286500"/>
            <a:ext cx="1285875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ma-SE" sz="800" dirty="0">
                <a:solidFill>
                  <a:srgbClr val="00B0F0"/>
                </a:solidFill>
                <a:latin typeface="+mn-lt"/>
                <a:hlinkClick r:id="rId15"/>
              </a:rPr>
              <a:t>http://ku4mina.ucoz.ru/</a:t>
            </a:r>
            <a:endParaRPr lang="ru-RU" sz="800" dirty="0">
              <a:solidFill>
                <a:srgbClr val="00B0F0"/>
              </a:solidFill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636912"/>
            <a:ext cx="8640960" cy="3744416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576" y="1124744"/>
            <a:ext cx="7700963" cy="1285875"/>
          </a:xfrm>
        </p:spPr>
        <p:txBody>
          <a:bodyPr/>
          <a:lstStyle/>
          <a:p>
            <a:r>
              <a:rPr lang="ru-RU" sz="2800" b="1" dirty="0" smtClean="0"/>
              <a:t>Муниципальное бюджетное  учреждение дополнительного образования  </a:t>
            </a:r>
            <a:br>
              <a:rPr lang="ru-RU" sz="2800" b="1" dirty="0" smtClean="0"/>
            </a:br>
            <a:r>
              <a:rPr lang="ru-RU" sz="2800" b="1" dirty="0" smtClean="0"/>
              <a:t> « Детско-юношеская спортивная школа»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2800" dirty="0" smtClean="0"/>
              <a:t>с. Тарбагатай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Рисунок 9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7" t="24060" r="8844" b="13158"/>
          <a:stretch/>
        </p:blipFill>
        <p:spPr bwMode="auto">
          <a:xfrm>
            <a:off x="251520" y="2708920"/>
            <a:ext cx="8644701" cy="27363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/>
              <a:t>Лыжная база «Искорка»</a:t>
            </a:r>
            <a:endParaRPr lang="ru-RU" sz="40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682"/>
          <a:stretch/>
        </p:blipFill>
        <p:spPr>
          <a:xfrm>
            <a:off x="460654" y="1268760"/>
            <a:ext cx="8287810" cy="4824536"/>
          </a:xfrm>
        </p:spPr>
      </p:pic>
    </p:spTree>
    <p:extLst>
      <p:ext uri="{BB962C8B-B14F-4D97-AF65-F5344CB8AC3E}">
        <p14:creationId xmlns:p14="http://schemas.microsoft.com/office/powerpoint/2010/main" val="21720778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9095" y="1052736"/>
            <a:ext cx="8352928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В качестве тренировочной базы </a:t>
            </a:r>
            <a:r>
              <a:rPr lang="ru-RU" sz="2000" dirty="0" smtClean="0"/>
              <a:t> </a:t>
            </a:r>
            <a:r>
              <a:rPr lang="ru-RU" sz="2000" dirty="0"/>
              <a:t>используются спортивные залы, спортивные площадки, общеобразовательных школ района</a:t>
            </a:r>
            <a:r>
              <a:rPr lang="ru-RU" sz="2000" dirty="0" smtClean="0"/>
              <a:t>.</a:t>
            </a:r>
          </a:p>
          <a:p>
            <a:endParaRPr lang="ru-RU" sz="2000" dirty="0" smtClean="0"/>
          </a:p>
          <a:p>
            <a:pPr marL="285750" indent="-285750">
              <a:buFontTx/>
              <a:buChar char="-"/>
            </a:pPr>
            <a:r>
              <a:rPr lang="ru-RU" dirty="0" smtClean="0"/>
              <a:t>Тарбагатайская СОШ</a:t>
            </a:r>
          </a:p>
          <a:p>
            <a:pPr marL="285750" indent="-285750">
              <a:buFontTx/>
              <a:buChar char="-"/>
            </a:pPr>
            <a:r>
              <a:rPr lang="ru-RU" dirty="0" err="1" smtClean="0"/>
              <a:t>Селенгинская</a:t>
            </a:r>
            <a:r>
              <a:rPr lang="ru-RU" dirty="0" smtClean="0"/>
              <a:t> СОШ</a:t>
            </a:r>
          </a:p>
          <a:p>
            <a:pPr marL="285750" indent="-285750">
              <a:buFontTx/>
              <a:buChar char="-"/>
            </a:pPr>
            <a:r>
              <a:rPr lang="ru-RU" dirty="0" err="1" smtClean="0"/>
              <a:t>Десятниковская</a:t>
            </a:r>
            <a:r>
              <a:rPr lang="ru-RU" dirty="0" smtClean="0"/>
              <a:t> СОШ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Заводская СОШ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В-</a:t>
            </a:r>
            <a:r>
              <a:rPr lang="ru-RU" dirty="0" err="1" smtClean="0"/>
              <a:t>жиримская</a:t>
            </a:r>
            <a:r>
              <a:rPr lang="ru-RU" dirty="0" smtClean="0"/>
              <a:t> СОШ</a:t>
            </a:r>
          </a:p>
          <a:p>
            <a:pPr marL="285750" indent="-285750">
              <a:buFontTx/>
              <a:buChar char="-"/>
            </a:pPr>
            <a:r>
              <a:rPr lang="ru-RU" dirty="0" err="1" smtClean="0"/>
              <a:t>Барыкинская</a:t>
            </a:r>
            <a:r>
              <a:rPr lang="ru-RU" dirty="0" smtClean="0"/>
              <a:t> ООШ</a:t>
            </a:r>
          </a:p>
          <a:p>
            <a:pPr marL="285750" indent="-285750">
              <a:buFontTx/>
              <a:buChar char="-"/>
            </a:pPr>
            <a:endParaRPr lang="ru-RU" dirty="0" smtClean="0"/>
          </a:p>
          <a:p>
            <a:pPr marL="285750" indent="-285750">
              <a:buFontTx/>
              <a:buChar char="-"/>
            </a:pPr>
            <a:endParaRPr lang="ru-RU" dirty="0"/>
          </a:p>
          <a:p>
            <a:pPr marL="285750" indent="-285750">
              <a:buFontTx/>
              <a:buChar char="-"/>
            </a:pPr>
            <a:endParaRPr lang="ru-RU" dirty="0"/>
          </a:p>
          <a:p>
            <a:r>
              <a:rPr lang="ru-RU" dirty="0" smtClean="0"/>
              <a:t>Весной 2020 </a:t>
            </a:r>
            <a:r>
              <a:rPr lang="ru-RU" dirty="0"/>
              <a:t>г., на </a:t>
            </a:r>
            <a:r>
              <a:rPr lang="ru-RU" dirty="0" smtClean="0"/>
              <a:t>стадионе </a:t>
            </a:r>
            <a:r>
              <a:rPr lang="ru-RU" dirty="0"/>
              <a:t>запланирована  установка  универсальной площадки (спортивный городок ГТО).</a:t>
            </a:r>
          </a:p>
        </p:txBody>
      </p:sp>
    </p:spTree>
    <p:extLst>
      <p:ext uri="{BB962C8B-B14F-4D97-AF65-F5344CB8AC3E}">
        <p14:creationId xmlns:p14="http://schemas.microsoft.com/office/powerpoint/2010/main" val="33311984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25"/>
            <a:ext cx="8229600" cy="768127"/>
          </a:xfrm>
        </p:spPr>
        <p:txBody>
          <a:bodyPr/>
          <a:lstStyle/>
          <a:p>
            <a:r>
              <a:rPr lang="ru-RU" sz="2800" b="1" dirty="0"/>
              <a:t>Результаты образовательной деятельности  ДЮСШ</a:t>
            </a:r>
            <a:r>
              <a:rPr lang="ru-RU" sz="3200" b="1" dirty="0"/>
              <a:t>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511256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000" dirty="0"/>
              <a:t>Спортсмены ДЮСШ участвуют в соревнованиях различных рангов: от соревнований  включенных в план школы до </a:t>
            </a:r>
            <a:r>
              <a:rPr lang="ru-RU" sz="2000" dirty="0" smtClean="0"/>
              <a:t>первенства России.</a:t>
            </a:r>
            <a:endParaRPr lang="ru-RU" sz="20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 dirty="0"/>
              <a:t>    В </a:t>
            </a:r>
            <a:r>
              <a:rPr lang="ru-RU" sz="2000" dirty="0" smtClean="0"/>
              <a:t>2019 году </a:t>
            </a:r>
            <a:r>
              <a:rPr lang="ru-RU" sz="2000" dirty="0"/>
              <a:t>ДЮСШ  было </a:t>
            </a:r>
            <a:r>
              <a:rPr lang="ru-RU" sz="2000" dirty="0" smtClean="0"/>
              <a:t>проведено:</a:t>
            </a:r>
          </a:p>
          <a:p>
            <a:pPr>
              <a:lnSpc>
                <a:spcPct val="80000"/>
              </a:lnSpc>
            </a:pPr>
            <a:r>
              <a:rPr lang="ru-RU" sz="2000" dirty="0" smtClean="0"/>
              <a:t>11 внутри школьных спортивно-массовых мероприятий,</a:t>
            </a:r>
          </a:p>
          <a:p>
            <a:pPr>
              <a:lnSpc>
                <a:spcPct val="80000"/>
              </a:lnSpc>
            </a:pPr>
            <a:r>
              <a:rPr lang="ru-RU" sz="2000" dirty="0" smtClean="0"/>
              <a:t> 8 районных соревнований (по </a:t>
            </a:r>
            <a:r>
              <a:rPr lang="ru-RU" sz="2000" dirty="0"/>
              <a:t>лыжным гонкам, волейболу, легкой атлетике, футболу, </a:t>
            </a:r>
            <a:r>
              <a:rPr lang="ru-RU" sz="2000" dirty="0" smtClean="0"/>
              <a:t>баскетболу, зимний и летний фестивали ГТО, президентские состязания и игры) </a:t>
            </a:r>
          </a:p>
          <a:p>
            <a:pPr>
              <a:lnSpc>
                <a:spcPct val="80000"/>
              </a:lnSpc>
            </a:pPr>
            <a:r>
              <a:rPr lang="ru-RU" sz="2000" dirty="0" smtClean="0"/>
              <a:t>Приняли участие в организации и проведении 5  спортивно-массовых мероприятий по линии Администрации МО «Тарбагатайский район»</a:t>
            </a:r>
          </a:p>
          <a:p>
            <a:pPr>
              <a:lnSpc>
                <a:spcPct val="80000"/>
              </a:lnSpc>
            </a:pPr>
            <a:r>
              <a:rPr lang="ru-RU" sz="2000" dirty="0" smtClean="0"/>
              <a:t>На базе ДЮСШ проведено 2 соревнования республиканского уровня (Республиканский турнир по гиревому спорту  и Кубок РБ  спортивному ориентированию)</a:t>
            </a:r>
          </a:p>
          <a:p>
            <a:pPr>
              <a:lnSpc>
                <a:spcPct val="80000"/>
              </a:lnSpc>
            </a:pPr>
            <a:r>
              <a:rPr lang="ru-RU" sz="2000" dirty="0" smtClean="0"/>
              <a:t>В данных мероприятиях приняло участие 1353 обучающихся ДЮСШ.</a:t>
            </a:r>
            <a:endParaRPr lang="ru-RU" sz="2000" dirty="0"/>
          </a:p>
          <a:p>
            <a:pPr algn="just"/>
            <a:r>
              <a:rPr lang="ru-RU" sz="2000" dirty="0" smtClean="0"/>
              <a:t>Также </a:t>
            </a:r>
            <a:r>
              <a:rPr lang="ru-RU" sz="2000" dirty="0"/>
              <a:t>в течении учебного года были осуществлены выезды на республиканские соревнования. В общей сложности на соревнования выехало 205 человек.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067589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" y="188640"/>
            <a:ext cx="8229600" cy="989013"/>
          </a:xfrm>
        </p:spPr>
        <p:txBody>
          <a:bodyPr/>
          <a:lstStyle/>
          <a:p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/>
              <a:t/>
            </a:r>
            <a:br>
              <a:rPr lang="ru-RU" sz="3200" b="1" dirty="0"/>
            </a:br>
            <a:endParaRPr lang="ru-RU" sz="32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95536" y="285080"/>
            <a:ext cx="8229600" cy="5390059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/>
              <a:t>                  В 2019 году  46 учащихся ДЮСШ стали призёрами     </a:t>
            </a:r>
            <a:r>
              <a:rPr lang="ru-RU" sz="2400" dirty="0" smtClean="0"/>
              <a:t>и победителями Республиканских </a:t>
            </a:r>
            <a:r>
              <a:rPr lang="ru-RU" sz="2400" dirty="0" smtClean="0"/>
              <a:t>соревнований и соревнований     Федерального уровня.</a:t>
            </a:r>
          </a:p>
          <a:p>
            <a:pPr marL="0" indent="0">
              <a:buNone/>
            </a:pPr>
            <a:r>
              <a:rPr lang="ru-RU" sz="2400" dirty="0" smtClean="0"/>
              <a:t>Наиболее значимые:</a:t>
            </a:r>
          </a:p>
          <a:p>
            <a:pPr marL="0" indent="0">
              <a:buNone/>
            </a:pPr>
            <a:r>
              <a:rPr lang="ru-RU" sz="2800" b="1" dirty="0" smtClean="0"/>
              <a:t>Шахматы</a:t>
            </a:r>
          </a:p>
          <a:p>
            <a:pPr marL="0" indent="0">
              <a:buNone/>
            </a:pPr>
            <a:r>
              <a:rPr lang="ru-RU" sz="2000" b="1" dirty="0" smtClean="0"/>
              <a:t>Грехов Роман </a:t>
            </a:r>
            <a:r>
              <a:rPr lang="ru-RU" sz="2000" dirty="0"/>
              <a:t> </a:t>
            </a:r>
            <a:r>
              <a:rPr lang="ru-RU" sz="2000" dirty="0" smtClean="0"/>
              <a:t>член сборной команды Бурятии</a:t>
            </a:r>
          </a:p>
          <a:p>
            <a:pPr marL="0" indent="0">
              <a:buNone/>
            </a:pPr>
            <a:r>
              <a:rPr lang="ru-RU" sz="2000" dirty="0" smtClean="0"/>
              <a:t>По шахматам </a:t>
            </a:r>
          </a:p>
          <a:p>
            <a:pPr marL="0" indent="0">
              <a:buNone/>
            </a:pPr>
            <a:r>
              <a:rPr lang="ru-RU" sz="2000" dirty="0" smtClean="0"/>
              <a:t>2018 г</a:t>
            </a:r>
          </a:p>
          <a:p>
            <a:pPr marL="0" indent="0">
              <a:buNone/>
            </a:pPr>
            <a:r>
              <a:rPr lang="ru-RU" sz="2000" dirty="0" smtClean="0"/>
              <a:t>2 </a:t>
            </a:r>
            <a:r>
              <a:rPr lang="ru-RU" sz="2000" dirty="0"/>
              <a:t>место в </a:t>
            </a:r>
            <a:r>
              <a:rPr lang="ru-RU" sz="2000" dirty="0" smtClean="0"/>
              <a:t>Республике Бурятия</a:t>
            </a:r>
            <a:endParaRPr lang="ru-RU" sz="2000" dirty="0"/>
          </a:p>
          <a:p>
            <a:pPr marL="0" indent="0">
              <a:buNone/>
            </a:pPr>
            <a:r>
              <a:rPr lang="ru-RU" sz="2000" dirty="0"/>
              <a:t>3 место на округе</a:t>
            </a:r>
          </a:p>
          <a:p>
            <a:pPr marL="0" indent="0">
              <a:buNone/>
            </a:pPr>
            <a:r>
              <a:rPr lang="ru-RU" sz="2000" dirty="0"/>
              <a:t>12 место на России (Сочи 276 участников</a:t>
            </a:r>
            <a:r>
              <a:rPr lang="ru-RU" sz="2000" dirty="0" smtClean="0"/>
              <a:t>)</a:t>
            </a:r>
          </a:p>
          <a:p>
            <a:pPr marL="0" indent="0">
              <a:buNone/>
            </a:pPr>
            <a:r>
              <a:rPr lang="ru-RU" sz="2000" dirty="0" smtClean="0"/>
              <a:t> </a:t>
            </a:r>
            <a:r>
              <a:rPr lang="ru-RU" sz="2000" dirty="0"/>
              <a:t>по   композиции,</a:t>
            </a:r>
          </a:p>
          <a:p>
            <a:pPr marL="0" indent="0">
              <a:buNone/>
            </a:pPr>
            <a:r>
              <a:rPr lang="ru-RU" sz="2000" dirty="0"/>
              <a:t>15 место по </a:t>
            </a:r>
            <a:r>
              <a:rPr lang="ru-RU" sz="2000" dirty="0" smtClean="0"/>
              <a:t>классике</a:t>
            </a:r>
          </a:p>
          <a:p>
            <a:pPr marL="0" indent="0">
              <a:buNone/>
            </a:pPr>
            <a:r>
              <a:rPr lang="ru-RU" sz="2000" dirty="0" smtClean="0"/>
              <a:t>Октябрь 2019 </a:t>
            </a:r>
            <a:r>
              <a:rPr lang="ru-RU" sz="2000" dirty="0"/>
              <a:t>г </a:t>
            </a:r>
            <a:r>
              <a:rPr lang="ru-RU" sz="2000" dirty="0" smtClean="0"/>
              <a:t> 3 </a:t>
            </a:r>
            <a:r>
              <a:rPr lang="ru-RU" sz="2000" dirty="0"/>
              <a:t>место </a:t>
            </a:r>
            <a:r>
              <a:rPr lang="ru-RU" sz="2000" dirty="0" smtClean="0"/>
              <a:t>на </a:t>
            </a:r>
            <a:r>
              <a:rPr lang="ru-RU" sz="2000" dirty="0"/>
              <a:t>первенстве Дальневосточного ФО </a:t>
            </a:r>
            <a:r>
              <a:rPr lang="ru-RU" sz="2000" dirty="0" smtClean="0"/>
              <a:t>(</a:t>
            </a:r>
            <a:r>
              <a:rPr lang="ru-RU" sz="2000" dirty="0" err="1" smtClean="0"/>
              <a:t>г.Владивосток</a:t>
            </a:r>
            <a:r>
              <a:rPr lang="ru-RU" sz="2000" dirty="0"/>
              <a:t>)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61" t="37775" r="17489" b="12285"/>
          <a:stretch/>
        </p:blipFill>
        <p:spPr bwMode="auto">
          <a:xfrm>
            <a:off x="5652120" y="1404036"/>
            <a:ext cx="2966784" cy="3657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/>
              <a:t>Лёгкая атлетика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 smtClean="0"/>
              <a:t>Курдюков Руслан </a:t>
            </a:r>
            <a:r>
              <a:rPr lang="ru-RU" sz="2400" dirty="0" smtClean="0"/>
              <a:t>– </a:t>
            </a:r>
            <a:r>
              <a:rPr lang="ru-RU" sz="2000" dirty="0" smtClean="0"/>
              <a:t>победитель первенства Бурятии в беге на 1500 метров. Призёр в беге на 400м и 800 м.</a:t>
            </a:r>
          </a:p>
          <a:p>
            <a:pPr marL="0" indent="0">
              <a:buNone/>
            </a:pPr>
            <a:r>
              <a:rPr lang="ru-RU" sz="2000" dirty="0" smtClean="0"/>
              <a:t>  На первенстве ДФО январь 2020 г</a:t>
            </a:r>
          </a:p>
          <a:p>
            <a:pPr marL="0" indent="0">
              <a:buNone/>
            </a:pPr>
            <a:r>
              <a:rPr lang="ru-RU" sz="2000" dirty="0" smtClean="0"/>
              <a:t>в г. Иркутске</a:t>
            </a:r>
          </a:p>
          <a:p>
            <a:pPr marL="0" indent="0">
              <a:buNone/>
            </a:pPr>
            <a:r>
              <a:rPr lang="ru-RU" sz="2000" dirty="0" smtClean="0"/>
              <a:t>1 место в беге на 1500 м </a:t>
            </a:r>
          </a:p>
          <a:p>
            <a:pPr marL="0" indent="0">
              <a:buNone/>
            </a:pPr>
            <a:r>
              <a:rPr lang="ru-RU" sz="2000" dirty="0" smtClean="0"/>
              <a:t>2 место в беге на 800 м</a:t>
            </a:r>
          </a:p>
          <a:p>
            <a:pPr marL="0" indent="0">
              <a:buNone/>
            </a:pPr>
            <a:r>
              <a:rPr lang="ru-RU" sz="2000" dirty="0" smtClean="0"/>
              <a:t>1 место в эстафете  4Х400м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24" r="14618"/>
          <a:stretch/>
        </p:blipFill>
        <p:spPr>
          <a:xfrm>
            <a:off x="4788024" y="1917477"/>
            <a:ext cx="4064639" cy="37089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57" t="32151" r="10205" b="7269"/>
          <a:stretch/>
        </p:blipFill>
        <p:spPr>
          <a:xfrm>
            <a:off x="395536" y="3861048"/>
            <a:ext cx="4052579" cy="248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637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/>
              <a:t>Спортивное ориентирование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b="1" dirty="0" err="1" smtClean="0"/>
              <a:t>Думнов</a:t>
            </a:r>
            <a:r>
              <a:rPr lang="ru-RU" sz="2400" b="1" dirty="0" smtClean="0"/>
              <a:t>   Данил </a:t>
            </a:r>
            <a:r>
              <a:rPr lang="ru-RU" sz="2000" dirty="0" smtClean="0"/>
              <a:t>член сборной команды Бурятии по спортивному ориентированию</a:t>
            </a:r>
          </a:p>
          <a:p>
            <a:pPr marL="0" indent="0">
              <a:buNone/>
            </a:pPr>
            <a:r>
              <a:rPr lang="ru-RU" sz="2000" dirty="0" smtClean="0"/>
              <a:t>Лучший по итогам 12 этапов Кубка</a:t>
            </a:r>
          </a:p>
          <a:p>
            <a:pPr marL="0" indent="0">
              <a:buNone/>
            </a:pPr>
            <a:r>
              <a:rPr lang="ru-RU" sz="2000" dirty="0" smtClean="0"/>
              <a:t> Бурятии по спортивному </a:t>
            </a:r>
          </a:p>
          <a:p>
            <a:pPr marL="0" indent="0">
              <a:buNone/>
            </a:pPr>
            <a:r>
              <a:rPr lang="ru-RU" sz="2000" dirty="0" smtClean="0"/>
              <a:t>ориентированию в 2019 году.</a:t>
            </a:r>
          </a:p>
          <a:p>
            <a:pPr marL="0" indent="0">
              <a:buNone/>
            </a:pPr>
            <a:r>
              <a:rPr lang="ru-RU" sz="2000" dirty="0" smtClean="0"/>
              <a:t>3 место на первенстве ДФО </a:t>
            </a:r>
          </a:p>
          <a:p>
            <a:pPr marL="0" indent="0">
              <a:buNone/>
            </a:pPr>
            <a:r>
              <a:rPr lang="ru-RU" sz="2000" dirty="0" smtClean="0"/>
              <a:t>по спортивному </a:t>
            </a:r>
          </a:p>
          <a:p>
            <a:pPr marL="0" indent="0">
              <a:buNone/>
            </a:pPr>
            <a:r>
              <a:rPr lang="ru-RU" sz="2000" dirty="0" smtClean="0"/>
              <a:t>Ориентированию на лыжах</a:t>
            </a:r>
          </a:p>
          <a:p>
            <a:pPr marL="0" indent="0">
              <a:buNone/>
            </a:pPr>
            <a:r>
              <a:rPr lang="ru-RU" sz="2000" dirty="0" smtClean="0"/>
              <a:t> </a:t>
            </a:r>
          </a:p>
          <a:p>
            <a:pPr marL="0" indent="0">
              <a:buNone/>
            </a:pPr>
            <a:r>
              <a:rPr lang="ru-RU" sz="2000" dirty="0" smtClean="0"/>
              <a:t>январь 2020 г</a:t>
            </a:r>
          </a:p>
          <a:p>
            <a:pPr marL="0" indent="0">
              <a:buNone/>
            </a:pPr>
            <a:r>
              <a:rPr lang="ru-RU" sz="2000" dirty="0" smtClean="0"/>
              <a:t> г. Комсомольск на Амуре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2132856"/>
            <a:ext cx="2064029" cy="36724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99" b="25734"/>
          <a:stretch/>
        </p:blipFill>
        <p:spPr>
          <a:xfrm>
            <a:off x="3710767" y="3501008"/>
            <a:ext cx="3143250" cy="2855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8992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332656"/>
            <a:ext cx="8229600" cy="4104457"/>
          </a:xfrm>
        </p:spPr>
        <p:txBody>
          <a:bodyPr/>
          <a:lstStyle/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3 год подряд учащиеся ДЮСШ занимают призовые места на региональном этапе Всероссийского физкультурно-спортивного комплекса ГТО, входят в состав сборной РБ и выезжают на Всероссийский этап ГТО в г. Ялту</a:t>
            </a:r>
          </a:p>
          <a:p>
            <a:pPr marL="0" indent="0">
              <a:buNone/>
            </a:pPr>
            <a:r>
              <a:rPr lang="ru-RU" sz="2000" dirty="0" smtClean="0"/>
              <a:t>2017 год Поваляев Анатолий</a:t>
            </a:r>
          </a:p>
          <a:p>
            <a:pPr marL="0" indent="0">
              <a:buNone/>
            </a:pPr>
            <a:r>
              <a:rPr lang="ru-RU" sz="2000" dirty="0" smtClean="0"/>
              <a:t>2018 год Русин Влад</a:t>
            </a:r>
          </a:p>
          <a:p>
            <a:pPr marL="0" indent="0">
              <a:buNone/>
            </a:pPr>
            <a:r>
              <a:rPr lang="ru-RU" sz="2000" dirty="0" smtClean="0"/>
              <a:t>2019 г год Калашников Виталий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3" t="8929" r="6689"/>
          <a:stretch/>
        </p:blipFill>
        <p:spPr>
          <a:xfrm>
            <a:off x="899592" y="3140968"/>
            <a:ext cx="4016636" cy="317024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93" r="4533"/>
          <a:stretch/>
        </p:blipFill>
        <p:spPr>
          <a:xfrm>
            <a:off x="5508104" y="1628800"/>
            <a:ext cx="3190147" cy="3998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99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/>
              <a:t>Основные проблемы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err="1" smtClean="0"/>
              <a:t>Катострофически</a:t>
            </a:r>
            <a:r>
              <a:rPr lang="ru-RU" sz="2000" dirty="0" smtClean="0"/>
              <a:t> не хватает спортивных залов в с. Тарбагатай и с. Н-</a:t>
            </a:r>
            <a:r>
              <a:rPr lang="ru-RU" sz="2000" dirty="0" err="1" smtClean="0"/>
              <a:t>Саянтуй</a:t>
            </a:r>
            <a:r>
              <a:rPr lang="ru-RU" sz="2000" dirty="0" smtClean="0"/>
              <a:t>. (Занятия в зимнее время проходят по 2 группы в 1 небольшом зале)</a:t>
            </a:r>
          </a:p>
          <a:p>
            <a:r>
              <a:rPr lang="ru-RU" sz="2000" dirty="0" smtClean="0"/>
              <a:t>Одним из основных медальных видов  в ДЮСШ является л/атлетика, в зимнее время старшие дети занимаются  на стадионе младшие в  зале. (Нужен манеж)</a:t>
            </a:r>
          </a:p>
          <a:p>
            <a:r>
              <a:rPr lang="ru-RU" sz="2000" dirty="0" smtClean="0"/>
              <a:t>Нет стандартной баскетбольной площадки. </a:t>
            </a:r>
          </a:p>
          <a:p>
            <a:r>
              <a:rPr lang="ru-RU" sz="2000" dirty="0" smtClean="0"/>
              <a:t>Нет автобуса для выезда на соревнования (По ориентированию проходит 9 летних и 3 зимних кубков, по л/атлетике 16 выездных соревнований в год  и т.д.)</a:t>
            </a:r>
          </a:p>
          <a:p>
            <a:r>
              <a:rPr lang="ru-RU" sz="2000" dirty="0" smtClean="0"/>
              <a:t>Недостаточно выделяется денежных средств для участия в выездных соревнованиях внутри Республики, не говоря уже о поездках за пределы РБ.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3433200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/>
              <a:t>Перспективы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4525963"/>
          </a:xfrm>
        </p:spPr>
        <p:txBody>
          <a:bodyPr/>
          <a:lstStyle/>
          <a:p>
            <a:r>
              <a:rPr lang="ru-RU" sz="2400" dirty="0" smtClean="0"/>
              <a:t>Открытие филиала в с. Нижний </a:t>
            </a:r>
            <a:r>
              <a:rPr lang="ru-RU" sz="2400" dirty="0" err="1" smtClean="0"/>
              <a:t>Саянтуй</a:t>
            </a:r>
            <a:endParaRPr lang="ru-RU" sz="2400" dirty="0" smtClean="0"/>
          </a:p>
          <a:p>
            <a:r>
              <a:rPr lang="ru-RU" sz="2400" dirty="0" smtClean="0"/>
              <a:t>Расширение видов спорта (вольная борьба, бокс, </a:t>
            </a:r>
            <a:r>
              <a:rPr lang="ru-RU" sz="2400" dirty="0" err="1" smtClean="0"/>
              <a:t>армспрт</a:t>
            </a:r>
            <a:r>
              <a:rPr lang="ru-RU" sz="2400" dirty="0"/>
              <a:t>,</a:t>
            </a:r>
            <a:r>
              <a:rPr lang="ru-RU" sz="2400" dirty="0" smtClean="0"/>
              <a:t> пулевая стрельба)</a:t>
            </a:r>
          </a:p>
          <a:p>
            <a:r>
              <a:rPr lang="ru-RU" sz="2400" dirty="0" smtClean="0"/>
              <a:t>Ожидаем реконструкцию тира под </a:t>
            </a:r>
            <a:r>
              <a:rPr lang="ru-RU" sz="2400" dirty="0" err="1" smtClean="0"/>
              <a:t>лёгкоатлетический</a:t>
            </a:r>
            <a:r>
              <a:rPr lang="ru-RU" sz="2400" dirty="0" smtClean="0"/>
              <a:t> манеж</a:t>
            </a:r>
          </a:p>
          <a:p>
            <a:r>
              <a:rPr lang="ru-RU" sz="2400" dirty="0" smtClean="0"/>
              <a:t>Закончить строительство лыжной базы</a:t>
            </a:r>
          </a:p>
          <a:p>
            <a:r>
              <a:rPr lang="ru-RU" sz="2400" dirty="0" smtClean="0"/>
              <a:t>Ожидаем строительство ФСК</a:t>
            </a:r>
          </a:p>
          <a:p>
            <a:r>
              <a:rPr lang="ru-RU" sz="2400" dirty="0" smtClean="0"/>
              <a:t>Как результат повышение качества предоставляемых услуг дополнительного образования, увеличение </a:t>
            </a:r>
            <a:r>
              <a:rPr lang="ru-RU" sz="2400" dirty="0"/>
              <a:t>количества </a:t>
            </a:r>
            <a:r>
              <a:rPr lang="ru-RU" sz="2400" dirty="0" smtClean="0"/>
              <a:t>занимающихся, повышение спортивного мастерства учащихся и увеличение числа учащихся нашей ДЮСШ в составе сборных Республики Бурятия  по разным видам спорта.</a:t>
            </a:r>
          </a:p>
          <a:p>
            <a:endParaRPr lang="ru-RU" sz="2400" dirty="0" smtClean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857981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7157" y="1484784"/>
            <a:ext cx="872604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bliqueTopRight"/>
              <a:lightRig rig="threePt" dir="t"/>
            </a:scene3d>
          </a:bodyPr>
          <a:lstStyle/>
          <a:p>
            <a:pPr algn="ctr"/>
            <a:r>
              <a:rPr lang="ru-RU" sz="6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Спасибо за внимание!</a:t>
            </a:r>
            <a:endParaRPr lang="ru-RU" sz="6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4" name="Рисунок 3" descr="http://tcso19.ru/images/Meropriatia/new_post/48291351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" t="19559" r="2069" b="20811"/>
          <a:stretch/>
        </p:blipFill>
        <p:spPr bwMode="auto">
          <a:xfrm>
            <a:off x="1619672" y="3068960"/>
            <a:ext cx="5832648" cy="25202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363272" cy="4857403"/>
          </a:xfrm>
        </p:spPr>
        <p:txBody>
          <a:bodyPr/>
          <a:lstStyle/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2200" dirty="0" smtClean="0"/>
              <a:t>В 2018-2019 учебном году в спортивной школе занималось 514 детей  по 7  </a:t>
            </a:r>
            <a:r>
              <a:rPr lang="ru-RU" sz="2200" dirty="0"/>
              <a:t>видам </a:t>
            </a:r>
            <a:r>
              <a:rPr lang="ru-RU" sz="2200" dirty="0" smtClean="0"/>
              <a:t>спорта.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200" dirty="0" smtClean="0"/>
              <a:t>     На 1 января 2020 года в ДЮСШ занимается  552 учащихся в 32 группах.  Реализуется  15  образовательных программ спортивной направленности по 10  видам спорта:  </a:t>
            </a:r>
            <a:endParaRPr lang="ru-RU" sz="2200" dirty="0"/>
          </a:p>
          <a:p>
            <a:pPr>
              <a:lnSpc>
                <a:spcPct val="80000"/>
              </a:lnSpc>
            </a:pPr>
            <a:r>
              <a:rPr lang="ru-RU" sz="2000" dirty="0"/>
              <a:t>легкая атлетика, </a:t>
            </a:r>
          </a:p>
          <a:p>
            <a:pPr>
              <a:lnSpc>
                <a:spcPct val="80000"/>
              </a:lnSpc>
            </a:pPr>
            <a:r>
              <a:rPr lang="ru-RU" sz="2000" dirty="0"/>
              <a:t>баскетбол, </a:t>
            </a:r>
          </a:p>
          <a:p>
            <a:pPr>
              <a:lnSpc>
                <a:spcPct val="80000"/>
              </a:lnSpc>
            </a:pPr>
            <a:r>
              <a:rPr lang="ru-RU" sz="2000" dirty="0"/>
              <a:t>футбол, </a:t>
            </a:r>
            <a:r>
              <a:rPr lang="ru-RU" sz="2000" dirty="0" smtClean="0"/>
              <a:t> </a:t>
            </a:r>
            <a:endParaRPr lang="ru-RU" sz="2000" dirty="0"/>
          </a:p>
          <a:p>
            <a:pPr>
              <a:lnSpc>
                <a:spcPct val="80000"/>
              </a:lnSpc>
            </a:pPr>
            <a:r>
              <a:rPr lang="ru-RU" sz="2000" dirty="0"/>
              <a:t>лыжные гонки, </a:t>
            </a:r>
          </a:p>
          <a:p>
            <a:pPr>
              <a:lnSpc>
                <a:spcPct val="80000"/>
              </a:lnSpc>
            </a:pPr>
            <a:r>
              <a:rPr lang="ru-RU" sz="2000" dirty="0"/>
              <a:t>спортивное ориентирование, </a:t>
            </a:r>
          </a:p>
          <a:p>
            <a:pPr>
              <a:lnSpc>
                <a:spcPct val="80000"/>
              </a:lnSpc>
            </a:pPr>
            <a:r>
              <a:rPr lang="ru-RU" sz="2000" dirty="0"/>
              <a:t>гиревой спорт,</a:t>
            </a:r>
          </a:p>
          <a:p>
            <a:pPr>
              <a:lnSpc>
                <a:spcPct val="80000"/>
              </a:lnSpc>
            </a:pPr>
            <a:r>
              <a:rPr lang="ru-RU" sz="2000" b="1" dirty="0"/>
              <a:t>волейбол</a:t>
            </a:r>
            <a:r>
              <a:rPr lang="ru-RU" sz="2000" b="1" dirty="0" smtClean="0"/>
              <a:t>,</a:t>
            </a:r>
          </a:p>
          <a:p>
            <a:pPr>
              <a:lnSpc>
                <a:spcPct val="80000"/>
              </a:lnSpc>
            </a:pPr>
            <a:r>
              <a:rPr lang="ru-RU" sz="2000" b="1" dirty="0" smtClean="0"/>
              <a:t>н/теннис </a:t>
            </a:r>
          </a:p>
          <a:p>
            <a:pPr>
              <a:lnSpc>
                <a:spcPct val="80000"/>
              </a:lnSpc>
            </a:pPr>
            <a:r>
              <a:rPr lang="ru-RU" sz="2000" b="1" dirty="0" smtClean="0"/>
              <a:t>Шахматы</a:t>
            </a:r>
            <a:endParaRPr lang="ru-RU" sz="2200" b="1" dirty="0" smtClean="0"/>
          </a:p>
          <a:p>
            <a:pPr>
              <a:lnSpc>
                <a:spcPct val="80000"/>
              </a:lnSpc>
            </a:pPr>
            <a:r>
              <a:rPr lang="ru-RU" sz="2000" b="1" dirty="0" smtClean="0"/>
              <a:t>Фитнес-аэробика</a:t>
            </a:r>
          </a:p>
        </p:txBody>
      </p:sp>
    </p:spTree>
    <p:extLst>
      <p:ext uri="{BB962C8B-B14F-4D97-AF65-F5344CB8AC3E}">
        <p14:creationId xmlns:p14="http://schemas.microsoft.com/office/powerpoint/2010/main" val="1930073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785794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sz="2400" b="1" dirty="0" smtClean="0"/>
              <a:t>    </a:t>
            </a:r>
            <a:endParaRPr lang="ru-RU" sz="2400" dirty="0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4351918" y="548680"/>
            <a:ext cx="221535" cy="2377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1050" dirty="0" smtClean="0"/>
              <a:t>:</a:t>
            </a:r>
            <a:endParaRPr lang="ru-RU" sz="1050" dirty="0"/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611187" y="765175"/>
            <a:ext cx="8281987" cy="5040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2400" dirty="0" smtClean="0"/>
              <a:t>   </a:t>
            </a:r>
            <a:r>
              <a:rPr lang="ru-RU" sz="3600" dirty="0" smtClean="0"/>
              <a:t>Охват  детей по видам спорта</a:t>
            </a:r>
            <a:r>
              <a:rPr lang="ru-RU" sz="2400" dirty="0" smtClean="0"/>
              <a:t>:</a:t>
            </a:r>
            <a:endParaRPr lang="ru-RU" sz="2400" dirty="0"/>
          </a:p>
        </p:txBody>
      </p:sp>
      <p:graphicFrame>
        <p:nvGraphicFramePr>
          <p:cNvPr id="1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1178625"/>
              </p:ext>
            </p:extLst>
          </p:nvPr>
        </p:nvGraphicFramePr>
        <p:xfrm>
          <a:off x="621329" y="1412776"/>
          <a:ext cx="7988717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611188" y="765175"/>
            <a:ext cx="8281987" cy="536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2400" smtClean="0"/>
              <a:t>   Возрастная категория детей:</a:t>
            </a:r>
            <a:endParaRPr lang="ru-RU" sz="2400" dirty="0"/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3982699"/>
              </p:ext>
            </p:extLst>
          </p:nvPr>
        </p:nvGraphicFramePr>
        <p:xfrm>
          <a:off x="323528" y="1340768"/>
          <a:ext cx="8305932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9"/>
            <a:ext cx="8229600" cy="720079"/>
          </a:xfrm>
        </p:spPr>
        <p:txBody>
          <a:bodyPr/>
          <a:lstStyle/>
          <a:p>
            <a:r>
              <a:rPr lang="ru-RU" sz="2800" b="1" dirty="0"/>
              <a:t>АНАЛИЗ КАДРОВОГО ОБЕСПЕЧЕНИЯ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980728"/>
            <a:ext cx="8229600" cy="5328592"/>
          </a:xfrm>
        </p:spPr>
        <p:txBody>
          <a:bodyPr/>
          <a:lstStyle/>
          <a:p>
            <a:pPr algn="just">
              <a:buNone/>
            </a:pPr>
            <a:r>
              <a:rPr lang="ru-RU" sz="2400" dirty="0"/>
              <a:t>В школе работают </a:t>
            </a:r>
            <a:r>
              <a:rPr lang="ru-RU" sz="2400" dirty="0" smtClean="0"/>
              <a:t>15 </a:t>
            </a:r>
            <a:r>
              <a:rPr lang="ru-RU" sz="2400" dirty="0"/>
              <a:t>тренеров-преподавателей, </a:t>
            </a:r>
            <a:r>
              <a:rPr lang="ru-RU" sz="2400" dirty="0" smtClean="0"/>
              <a:t>5 </a:t>
            </a:r>
            <a:r>
              <a:rPr lang="ru-RU" sz="2400" dirty="0"/>
              <a:t>из них являются штатными работниками , </a:t>
            </a:r>
            <a:r>
              <a:rPr lang="ru-RU" sz="2400" dirty="0" smtClean="0"/>
              <a:t>3 человека имеют внутреннее совмещение, 7 внешних совместителей:</a:t>
            </a:r>
            <a:endParaRPr lang="ru-RU" sz="2400" dirty="0"/>
          </a:p>
          <a:p>
            <a:pPr>
              <a:buFont typeface="Wingdings" pitchFamily="2" charset="2"/>
              <a:buChar char="q"/>
            </a:pPr>
            <a:r>
              <a:rPr lang="ru-RU" sz="2400" dirty="0"/>
              <a:t> Высшая  категория - 3 тренера-преподавателя;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/>
              <a:t> 1- </a:t>
            </a:r>
            <a:r>
              <a:rPr lang="ru-RU" sz="2400" dirty="0" err="1"/>
              <a:t>ая</a:t>
            </a:r>
            <a:r>
              <a:rPr lang="ru-RU" sz="2400" dirty="0"/>
              <a:t> категория – 5 тренеров-преподавателей; 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/>
              <a:t> Без категории  -  </a:t>
            </a:r>
            <a:r>
              <a:rPr lang="ru-RU" sz="2400" dirty="0" smtClean="0"/>
              <a:t>7 </a:t>
            </a:r>
            <a:r>
              <a:rPr lang="ru-RU" sz="2400" dirty="0"/>
              <a:t>тренеров-преподавателей.</a:t>
            </a:r>
          </a:p>
          <a:p>
            <a:pPr>
              <a:buFont typeface="Wingdings" pitchFamily="2" charset="2"/>
              <a:buChar char="q"/>
            </a:pPr>
            <a:endParaRPr lang="ru-RU" sz="1800" b="1" dirty="0"/>
          </a:p>
          <a:p>
            <a:pPr marL="0" indent="0">
              <a:buNone/>
            </a:pPr>
            <a:endParaRPr lang="ru-RU" sz="2000" i="1" dirty="0"/>
          </a:p>
        </p:txBody>
      </p:sp>
    </p:spTree>
    <p:extLst>
      <p:ext uri="{BB962C8B-B14F-4D97-AF65-F5344CB8AC3E}">
        <p14:creationId xmlns:p14="http://schemas.microsoft.com/office/powerpoint/2010/main" val="2221232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i="1" dirty="0" smtClean="0"/>
              <a:t>Материально-техническая база ДЮСШ</a:t>
            </a:r>
            <a:br>
              <a:rPr lang="ru-RU" sz="2800" b="1" i="1" dirty="0" smtClean="0"/>
            </a:br>
            <a:r>
              <a:rPr lang="ru-RU" sz="2800" b="1" i="1" dirty="0" smtClean="0"/>
              <a:t>включает в себя: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b="1" dirty="0" smtClean="0"/>
              <a:t>Игровой </a:t>
            </a:r>
            <a:r>
              <a:rPr lang="ru-RU" sz="3600" b="1" dirty="0"/>
              <a:t>спортивный зал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039"/>
          <a:stretch/>
        </p:blipFill>
        <p:spPr>
          <a:xfrm>
            <a:off x="251520" y="1700808"/>
            <a:ext cx="8545052" cy="4782999"/>
          </a:xfrm>
        </p:spPr>
      </p:pic>
    </p:spTree>
    <p:extLst>
      <p:ext uri="{BB962C8B-B14F-4D97-AF65-F5344CB8AC3E}">
        <p14:creationId xmlns:p14="http://schemas.microsoft.com/office/powerpoint/2010/main" val="3953919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/>
              <a:t>Приспособленный тренажерный зал</a:t>
            </a:r>
            <a:endParaRPr lang="ru-RU" sz="36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224" y="3356992"/>
            <a:ext cx="5121272" cy="287676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484784"/>
            <a:ext cx="4572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021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/>
              <a:t>Методический кабинет</a:t>
            </a:r>
            <a:endParaRPr lang="ru-RU" sz="40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0" t="4765" b="7862"/>
          <a:stretch/>
        </p:blipFill>
        <p:spPr>
          <a:xfrm>
            <a:off x="395536" y="1340768"/>
            <a:ext cx="8127295" cy="4890587"/>
          </a:xfrm>
        </p:spPr>
      </p:pic>
    </p:spTree>
    <p:extLst>
      <p:ext uri="{BB962C8B-B14F-4D97-AF65-F5344CB8AC3E}">
        <p14:creationId xmlns:p14="http://schemas.microsoft.com/office/powerpoint/2010/main" val="12714712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/>
              <a:t>Открытое плоскостное сооружение (стадион)</a:t>
            </a:r>
            <a:endParaRPr lang="ru-RU" sz="32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15"/>
          <a:stretch/>
        </p:blipFill>
        <p:spPr>
          <a:xfrm>
            <a:off x="395535" y="1484784"/>
            <a:ext cx="8564675" cy="4104456"/>
          </a:xfrm>
        </p:spPr>
      </p:pic>
    </p:spTree>
    <p:extLst>
      <p:ext uri="{BB962C8B-B14F-4D97-AF65-F5344CB8AC3E}">
        <p14:creationId xmlns:p14="http://schemas.microsoft.com/office/powerpoint/2010/main" val="236738991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73f988fe6df8ae7d8013c6fd66a1c042d9bb9d"/>
</p:tagLst>
</file>

<file path=ppt/theme/theme1.xml><?xml version="1.0" encoding="utf-8"?>
<a:theme xmlns:a="http://schemas.openxmlformats.org/drawingml/2006/main" name="спорт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спорт</Template>
  <TotalTime>5304</TotalTime>
  <Words>717</Words>
  <Application>Microsoft Office PowerPoint</Application>
  <PresentationFormat>Экран (4:3)</PresentationFormat>
  <Paragraphs>99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спорт</vt:lpstr>
      <vt:lpstr>Муниципальное бюджетное  учреждение дополнительного образования    « Детско-юношеская спортивная школа» с. Тарбагатай </vt:lpstr>
      <vt:lpstr>Презентация PowerPoint</vt:lpstr>
      <vt:lpstr>Презентация PowerPoint</vt:lpstr>
      <vt:lpstr>Презентация PowerPoint</vt:lpstr>
      <vt:lpstr>АНАЛИЗ КАДРОВОГО ОБЕСПЕЧЕНИЯ</vt:lpstr>
      <vt:lpstr>Материально-техническая база ДЮСШ включает в себя:  Игровой спортивный зал</vt:lpstr>
      <vt:lpstr>Приспособленный тренажерный зал</vt:lpstr>
      <vt:lpstr>Методический кабинет</vt:lpstr>
      <vt:lpstr>Открытое плоскостное сооружение (стадион)</vt:lpstr>
      <vt:lpstr>Лыжная база «Искорка»</vt:lpstr>
      <vt:lpstr>Презентация PowerPoint</vt:lpstr>
      <vt:lpstr>Результаты образовательной деятельности  ДЮСШ </vt:lpstr>
      <vt:lpstr>  </vt:lpstr>
      <vt:lpstr>Лёгкая атлетика</vt:lpstr>
      <vt:lpstr>Спортивное ориентирование</vt:lpstr>
      <vt:lpstr>Презентация PowerPoint</vt:lpstr>
      <vt:lpstr>Основные проблемы</vt:lpstr>
      <vt:lpstr>Перспективы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user</dc:creator>
  <cp:lastModifiedBy>Спорт</cp:lastModifiedBy>
  <cp:revision>144</cp:revision>
  <cp:lastPrinted>2019-10-18T08:26:57Z</cp:lastPrinted>
  <dcterms:created xsi:type="dcterms:W3CDTF">2014-03-18T14:14:45Z</dcterms:created>
  <dcterms:modified xsi:type="dcterms:W3CDTF">2020-02-12T02:50:04Z</dcterms:modified>
</cp:coreProperties>
</file>